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100"/>
    <a:srgbClr val="FF4D6D"/>
    <a:srgbClr val="162B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787" autoAdjust="0"/>
  </p:normalViewPr>
  <p:slideViewPr>
    <p:cSldViewPr snapToGrid="0">
      <p:cViewPr varScale="1">
        <p:scale>
          <a:sx n="91" d="100"/>
          <a:sy n="91" d="100"/>
        </p:scale>
        <p:origin x="25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Facilitator guidance: Complete the objective and key results at the start of the OKR period. Use the feedback loop every two to four weeks. Begin with the employee perspective, then add the manager perspective. Keep observations specific and tied to agreed outcomes or role expectations. Update role clarity whenever responsibilities or priorities change. The annual review should summarize these conversations rather than introduce new feedback.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Illustrative example only. All names, dates, measures, baselines, targets, and progress values are fictional. Use the canvas every two weeks to compare evidence with the agreed objective, clarify changing expectations, and record mutual commitments before the next check-in.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105" name="Rectangle 104">
            <a:extLst>
              <a:ext uri="{FF2B5EF4-FFF2-40B4-BE49-F238E27FC236}">
                <a16:creationId xmlns:a16="http://schemas.microsoft.com/office/drawing/2014/main" id="{F5491072-D4D9-4E0C-81C1-5CB2DB301801}"/>
              </a:ext>
            </a:extLst>
          </p:cNvPr>
          <p:cNvSpPr>
            <a:spLocks noGrp="1"/>
          </p:cNvSpPr>
          <p:nvPr/>
        </p:nvSpPr>
        <p:spPr>
          <a:xfrm>
            <a:off x="0" y="0"/>
            <a:ext cx="12192000" cy="838200"/>
          </a:xfrm>
          <a:prstGeom prst="rect">
            <a:avLst/>
          </a:prstGeom>
          <a:solidFill>
            <a:srgbClr val="162BC7"/>
          </a:solidFill>
          <a:ln w="0">
            <a:noFill/>
          </a:ln>
        </p:spPr>
        <p:txBody>
          <a:bodyPr/>
          <a:lstStyle/>
          <a:p>
            <a:endParaRPr lang="en-US"/>
          </a:p>
        </p:txBody>
      </p:sp>
      <p:sp>
        <p:nvSpPr>
          <p:cNvPr id="2" name="Rectangle 1">
            <a:extLst>
              <a:ext uri="{FF2B5EF4-FFF2-40B4-BE49-F238E27FC236}">
                <a16:creationId xmlns:a16="http://schemas.microsoft.com/office/drawing/2014/main" id="{90C0428D-F6EE-44F3-B264-7241D10A8033}"/>
              </a:ext>
            </a:extLst>
          </p:cNvPr>
          <p:cNvSpPr>
            <a:spLocks noGrp="1"/>
          </p:cNvSpPr>
          <p:nvPr/>
        </p:nvSpPr>
        <p:spPr>
          <a:xfrm>
            <a:off x="0" y="838200"/>
            <a:ext cx="12192000" cy="47625"/>
          </a:xfrm>
          <a:prstGeom prst="rect">
            <a:avLst/>
          </a:prstGeom>
          <a:solidFill>
            <a:srgbClr val="FF4D6D"/>
          </a:solidFill>
          <a:ln w="0">
            <a:noFill/>
          </a:ln>
        </p:spPr>
        <p:txBody>
          <a:bodyPr/>
          <a:lstStyle/>
          <a:p>
            <a:endParaRPr lang="en-US"/>
          </a:p>
        </p:txBody>
      </p:sp>
      <p:sp>
        <p:nvSpPr>
          <p:cNvPr id="3" name="Rectangle 2">
            <a:extLst>
              <a:ext uri="{FF2B5EF4-FFF2-40B4-BE49-F238E27FC236}">
                <a16:creationId xmlns:a16="http://schemas.microsoft.com/office/drawing/2014/main" id="{0C442F81-BBA6-444D-86D0-9EF3A0B9D5FC}"/>
              </a:ext>
            </a:extLst>
          </p:cNvPr>
          <p:cNvSpPr>
            <a:spLocks noGrp="1"/>
          </p:cNvSpPr>
          <p:nvPr/>
        </p:nvSpPr>
        <p:spPr>
          <a:xfrm>
            <a:off x="381000" y="161925"/>
            <a:ext cx="7810500" cy="361950"/>
          </a:xfrm>
          <a:prstGeom prst="rect">
            <a:avLst/>
          </a:prstGeom>
          <a:noFill/>
          <a:ln w="0">
            <a:noFill/>
          </a:ln>
        </p:spPr>
        <p:txBody>
          <a:bodyPr wrap="square" lIns="0" tIns="0" rIns="0" bIns="0" anchor="t">
            <a:normAutofit fontScale="98958" lnSpcReduction="10000"/>
          </a:bodyPr>
          <a:lstStyle/>
          <a:p>
            <a:pPr algn="l">
              <a:defRPr sz="2400" b="1" i="0">
                <a:solidFill>
                  <a:srgbClr val="FFFFFF"/>
                </a:solidFill>
                <a:latin typeface="DejaVu Sans"/>
                <a:ea typeface="DejaVu Sans"/>
                <a:cs typeface="DejaVu Sans"/>
              </a:defRPr>
            </a:pPr>
            <a:r>
              <a:rPr sz="2400" b="1" i="0">
                <a:solidFill>
                  <a:srgbClr val="FFFFFF"/>
                </a:solidFill>
                <a:latin typeface="DejaVu Sans"/>
                <a:ea typeface="DejaVu Sans"/>
                <a:cs typeface="DejaVu Sans"/>
              </a:rPr>
              <a:t>Employee OKR &amp; Feedback Loop Canvas</a:t>
            </a:r>
          </a:p>
        </p:txBody>
      </p:sp>
      <p:sp>
        <p:nvSpPr>
          <p:cNvPr id="4" name="Rectangle 3">
            <a:extLst>
              <a:ext uri="{FF2B5EF4-FFF2-40B4-BE49-F238E27FC236}">
                <a16:creationId xmlns:a16="http://schemas.microsoft.com/office/drawing/2014/main" id="{16F29165-4527-4A51-B176-D83D85BDC74D}"/>
              </a:ext>
            </a:extLst>
          </p:cNvPr>
          <p:cNvSpPr>
            <a:spLocks noGrp="1"/>
          </p:cNvSpPr>
          <p:nvPr/>
        </p:nvSpPr>
        <p:spPr>
          <a:xfrm>
            <a:off x="381000" y="533400"/>
            <a:ext cx="7810500" cy="180975"/>
          </a:xfrm>
          <a:prstGeom prst="rect">
            <a:avLst/>
          </a:prstGeom>
          <a:noFill/>
          <a:ln w="0">
            <a:noFill/>
          </a:ln>
        </p:spPr>
        <p:txBody>
          <a:bodyPr wrap="square" lIns="0" tIns="0" rIns="0" bIns="0" anchor="t">
            <a:normAutofit/>
          </a:bodyPr>
          <a:lstStyle/>
          <a:p>
            <a:pPr algn="l">
              <a:defRPr sz="1125" b="0" i="0">
                <a:solidFill>
                  <a:srgbClr val="DCE5EB"/>
                </a:solidFill>
                <a:latin typeface="DejaVu Sans"/>
                <a:ea typeface="DejaVu Sans"/>
                <a:cs typeface="DejaVu Sans"/>
              </a:defRPr>
            </a:pPr>
            <a:r>
              <a:rPr sz="1125" b="0" i="0" dirty="0">
                <a:solidFill>
                  <a:srgbClr val="DCE5EB"/>
                </a:solidFill>
                <a:latin typeface="DejaVu Sans"/>
                <a:ea typeface="DejaVu Sans"/>
                <a:cs typeface="DejaVu Sans"/>
              </a:rPr>
              <a:t>Align the role, measure outcomes, exchange feedback, and agree on support</a:t>
            </a:r>
          </a:p>
        </p:txBody>
      </p:sp>
      <p:sp>
        <p:nvSpPr>
          <p:cNvPr id="5" name="Rectangle 4">
            <a:extLst>
              <a:ext uri="{FF2B5EF4-FFF2-40B4-BE49-F238E27FC236}">
                <a16:creationId xmlns:a16="http://schemas.microsoft.com/office/drawing/2014/main" id="{48829EC4-84E4-457C-84CA-8DFE1472FDEF}"/>
              </a:ext>
            </a:extLst>
          </p:cNvPr>
          <p:cNvSpPr>
            <a:spLocks noGrp="1"/>
          </p:cNvSpPr>
          <p:nvPr/>
        </p:nvSpPr>
        <p:spPr>
          <a:xfrm>
            <a:off x="9620250" y="228600"/>
            <a:ext cx="2095500" cy="323850"/>
          </a:xfrm>
          <a:prstGeom prst="rect">
            <a:avLst/>
          </a:prstGeom>
          <a:noFill/>
          <a:ln w="0">
            <a:noFill/>
          </a:ln>
        </p:spPr>
        <p:txBody>
          <a:bodyPr wrap="square" lIns="38100" tIns="28575" rIns="38100" bIns="28575" anchor="ctr">
            <a:normAutofit/>
          </a:bodyPr>
          <a:lstStyle/>
          <a:p>
            <a:pPr algn="r">
              <a:defRPr sz="1050" b="1" i="0">
                <a:solidFill>
                  <a:srgbClr val="AD8538"/>
                </a:solidFill>
                <a:latin typeface="DejaVu Sans"/>
                <a:ea typeface="DejaVu Sans"/>
                <a:cs typeface="DejaVu Sans"/>
              </a:defRPr>
            </a:pPr>
            <a:r>
              <a:rPr sz="1050" b="1" i="0" dirty="0">
                <a:solidFill>
                  <a:srgbClr val="FF4D6D"/>
                </a:solidFill>
                <a:latin typeface="DejaVu Sans"/>
                <a:ea typeface="DejaVu Sans"/>
                <a:cs typeface="DejaVu Sans"/>
              </a:rPr>
              <a:t>LEARN • ADAPT • GROW</a:t>
            </a:r>
          </a:p>
        </p:txBody>
      </p:sp>
      <p:sp>
        <p:nvSpPr>
          <p:cNvPr id="6" name="Rectangle: Rounded Corners 5">
            <a:extLst>
              <a:ext uri="{FF2B5EF4-FFF2-40B4-BE49-F238E27FC236}">
                <a16:creationId xmlns:a16="http://schemas.microsoft.com/office/drawing/2014/main" id="{CDC29422-72BA-4A44-887D-F2B3AA1D07EB}"/>
              </a:ext>
            </a:extLst>
          </p:cNvPr>
          <p:cNvSpPr>
            <a:spLocks noGrp="1"/>
          </p:cNvSpPr>
          <p:nvPr/>
        </p:nvSpPr>
        <p:spPr>
          <a:xfrm>
            <a:off x="304800" y="1028700"/>
            <a:ext cx="11582400" cy="590550"/>
          </a:xfrm>
          <a:prstGeom prst="roundRect">
            <a:avLst>
              <a:gd name="adj" fmla="val 9677"/>
            </a:avLst>
          </a:prstGeom>
          <a:solidFill>
            <a:srgbClr val="FFFFFF"/>
          </a:solidFill>
          <a:ln w="9525">
            <a:solidFill>
              <a:srgbClr val="D6DDE2"/>
            </a:solidFill>
          </a:ln>
        </p:spPr>
        <p:txBody>
          <a:bodyPr/>
          <a:lstStyle/>
          <a:p>
            <a:endParaRPr lang="en-US"/>
          </a:p>
        </p:txBody>
      </p:sp>
      <p:sp>
        <p:nvSpPr>
          <p:cNvPr id="7" name="Rectangle 6">
            <a:extLst>
              <a:ext uri="{FF2B5EF4-FFF2-40B4-BE49-F238E27FC236}">
                <a16:creationId xmlns:a16="http://schemas.microsoft.com/office/drawing/2014/main" id="{30344BA3-5D24-42F0-9987-64B26B5749BA}"/>
              </a:ext>
            </a:extLst>
          </p:cNvPr>
          <p:cNvSpPr>
            <a:spLocks noGrp="1"/>
          </p:cNvSpPr>
          <p:nvPr/>
        </p:nvSpPr>
        <p:spPr>
          <a:xfrm>
            <a:off x="457200" y="1114425"/>
            <a:ext cx="2000250" cy="171450"/>
          </a:xfrm>
          <a:prstGeom prst="rect">
            <a:avLst/>
          </a:prstGeom>
          <a:noFill/>
          <a:ln w="0">
            <a:noFill/>
          </a:ln>
        </p:spPr>
        <p:txBody>
          <a:bodyPr wrap="square" lIns="19050" tIns="0" rIns="19050" bIns="0" anchor="t">
            <a:normAutofit/>
          </a:bodyPr>
          <a:lstStyle/>
          <a:p>
            <a:pPr algn="l">
              <a:defRPr sz="900" b="1" i="0">
                <a:solidFill>
                  <a:srgbClr val="AD8538"/>
                </a:solidFill>
                <a:latin typeface="DejaVu Sans"/>
                <a:ea typeface="DejaVu Sans"/>
                <a:cs typeface="DejaVu Sans"/>
              </a:defRPr>
            </a:pPr>
            <a:r>
              <a:rPr sz="900" b="1" i="0" dirty="0">
                <a:solidFill>
                  <a:srgbClr val="FF4D6D"/>
                </a:solidFill>
                <a:latin typeface="DejaVu Sans"/>
                <a:ea typeface="DejaVu Sans"/>
                <a:cs typeface="DejaVu Sans"/>
              </a:rPr>
              <a:t>EMPLOYEE</a:t>
            </a:r>
          </a:p>
        </p:txBody>
      </p:sp>
      <p:sp>
        <p:nvSpPr>
          <p:cNvPr id="8" name="Rectangle 7">
            <a:extLst>
              <a:ext uri="{FF2B5EF4-FFF2-40B4-BE49-F238E27FC236}">
                <a16:creationId xmlns:a16="http://schemas.microsoft.com/office/drawing/2014/main" id="{D3FE3AA9-DAB2-4371-81A4-2B3E44B2C3C4}"/>
              </a:ext>
            </a:extLst>
          </p:cNvPr>
          <p:cNvSpPr>
            <a:spLocks noGrp="1"/>
          </p:cNvSpPr>
          <p:nvPr/>
        </p:nvSpPr>
        <p:spPr>
          <a:xfrm>
            <a:off x="457200" y="1285875"/>
            <a:ext cx="2000250" cy="228600"/>
          </a:xfrm>
          <a:prstGeom prst="rect">
            <a:avLst/>
          </a:prstGeom>
          <a:noFill/>
          <a:ln w="0">
            <a:noFill/>
          </a:ln>
        </p:spPr>
        <p:txBody>
          <a:bodyPr wrap="square" lIns="19050" tIns="9525" rIns="19050" bIns="9525" anchor="t">
            <a:normAutofit/>
          </a:bodyPr>
          <a:lstStyle/>
          <a:p>
            <a:pPr algn="l">
              <a:defRPr sz="1200" b="0" i="1">
                <a:solidFill>
                  <a:srgbClr val="5E6D78"/>
                </a:solidFill>
                <a:latin typeface="DejaVu Sans"/>
                <a:ea typeface="DejaVu Sans"/>
                <a:cs typeface="DejaVu Sans"/>
              </a:defRPr>
            </a:pPr>
            <a:r>
              <a:rPr sz="1200" b="0" i="1">
                <a:solidFill>
                  <a:srgbClr val="5E6D78"/>
                </a:solidFill>
                <a:latin typeface="DejaVu Sans"/>
                <a:ea typeface="DejaVu Sans"/>
                <a:cs typeface="DejaVu Sans"/>
              </a:rPr>
              <a:t>Name</a:t>
            </a:r>
          </a:p>
        </p:txBody>
      </p:sp>
      <p:sp>
        <p:nvSpPr>
          <p:cNvPr id="9" name="Rectangle 8">
            <a:extLst>
              <a:ext uri="{FF2B5EF4-FFF2-40B4-BE49-F238E27FC236}">
                <a16:creationId xmlns:a16="http://schemas.microsoft.com/office/drawing/2014/main" id="{0631015F-82C0-40F6-B30E-D02676861671}"/>
              </a:ext>
            </a:extLst>
          </p:cNvPr>
          <p:cNvSpPr>
            <a:spLocks noGrp="1"/>
          </p:cNvSpPr>
          <p:nvPr/>
        </p:nvSpPr>
        <p:spPr>
          <a:xfrm>
            <a:off x="476250" y="1524000"/>
            <a:ext cx="1962150" cy="9525"/>
          </a:xfrm>
          <a:prstGeom prst="rect">
            <a:avLst/>
          </a:prstGeom>
          <a:solidFill>
            <a:srgbClr val="D6DDE2"/>
          </a:solidFill>
          <a:ln w="0">
            <a:noFill/>
          </a:ln>
        </p:spPr>
        <p:txBody>
          <a:bodyPr/>
          <a:lstStyle/>
          <a:p>
            <a:endParaRPr lang="en-US"/>
          </a:p>
        </p:txBody>
      </p:sp>
      <p:sp>
        <p:nvSpPr>
          <p:cNvPr id="10" name="Rectangle 9">
            <a:extLst>
              <a:ext uri="{FF2B5EF4-FFF2-40B4-BE49-F238E27FC236}">
                <a16:creationId xmlns:a16="http://schemas.microsoft.com/office/drawing/2014/main" id="{AA378D43-D90C-47A5-80C2-20C1749DC274}"/>
              </a:ext>
            </a:extLst>
          </p:cNvPr>
          <p:cNvSpPr>
            <a:spLocks noGrp="1"/>
          </p:cNvSpPr>
          <p:nvPr/>
        </p:nvSpPr>
        <p:spPr>
          <a:xfrm>
            <a:off x="2638425" y="1114425"/>
            <a:ext cx="2095500" cy="171450"/>
          </a:xfrm>
          <a:prstGeom prst="rect">
            <a:avLst/>
          </a:prstGeom>
          <a:noFill/>
          <a:ln w="0">
            <a:noFill/>
          </a:ln>
        </p:spPr>
        <p:txBody>
          <a:bodyPr wrap="square" lIns="19050" tIns="0" rIns="19050" bIns="0" anchor="t">
            <a:normAutofit/>
          </a:bodyPr>
          <a:lstStyle/>
          <a:p>
            <a:pPr algn="l">
              <a:defRPr sz="900" b="1" i="0">
                <a:solidFill>
                  <a:srgbClr val="AD8538"/>
                </a:solidFill>
                <a:latin typeface="DejaVu Sans"/>
                <a:ea typeface="DejaVu Sans"/>
                <a:cs typeface="DejaVu Sans"/>
              </a:defRPr>
            </a:pPr>
            <a:r>
              <a:rPr sz="900" b="1" i="0" dirty="0">
                <a:solidFill>
                  <a:srgbClr val="FF4D6D"/>
                </a:solidFill>
                <a:latin typeface="DejaVu Sans"/>
                <a:ea typeface="DejaVu Sans"/>
                <a:cs typeface="DejaVu Sans"/>
              </a:rPr>
              <a:t>ROLE</a:t>
            </a:r>
          </a:p>
        </p:txBody>
      </p:sp>
      <p:sp>
        <p:nvSpPr>
          <p:cNvPr id="11" name="Rectangle 10">
            <a:extLst>
              <a:ext uri="{FF2B5EF4-FFF2-40B4-BE49-F238E27FC236}">
                <a16:creationId xmlns:a16="http://schemas.microsoft.com/office/drawing/2014/main" id="{508B1C18-D703-4DB9-8638-98E048583E56}"/>
              </a:ext>
            </a:extLst>
          </p:cNvPr>
          <p:cNvSpPr>
            <a:spLocks noGrp="1"/>
          </p:cNvSpPr>
          <p:nvPr/>
        </p:nvSpPr>
        <p:spPr>
          <a:xfrm>
            <a:off x="2638425" y="1285875"/>
            <a:ext cx="2095500" cy="228600"/>
          </a:xfrm>
          <a:prstGeom prst="rect">
            <a:avLst/>
          </a:prstGeom>
          <a:noFill/>
          <a:ln w="0">
            <a:noFill/>
          </a:ln>
        </p:spPr>
        <p:txBody>
          <a:bodyPr wrap="square" lIns="19050" tIns="9525" rIns="19050" bIns="9525" anchor="t">
            <a:normAutofit/>
          </a:bodyPr>
          <a:lstStyle/>
          <a:p>
            <a:pPr algn="l">
              <a:defRPr sz="1200" b="0" i="1">
                <a:solidFill>
                  <a:srgbClr val="5E6D78"/>
                </a:solidFill>
                <a:latin typeface="DejaVu Sans"/>
                <a:ea typeface="DejaVu Sans"/>
                <a:cs typeface="DejaVu Sans"/>
              </a:defRPr>
            </a:pPr>
            <a:r>
              <a:rPr sz="1200" b="0" i="1">
                <a:solidFill>
                  <a:srgbClr val="5E6D78"/>
                </a:solidFill>
                <a:latin typeface="DejaVu Sans"/>
                <a:ea typeface="DejaVu Sans"/>
                <a:cs typeface="DejaVu Sans"/>
              </a:rPr>
              <a:t>Current role</a:t>
            </a:r>
          </a:p>
        </p:txBody>
      </p:sp>
      <p:sp>
        <p:nvSpPr>
          <p:cNvPr id="12" name="Rectangle 11">
            <a:extLst>
              <a:ext uri="{FF2B5EF4-FFF2-40B4-BE49-F238E27FC236}">
                <a16:creationId xmlns:a16="http://schemas.microsoft.com/office/drawing/2014/main" id="{963A325A-A64F-47C5-929C-A2AB0B8FFE8F}"/>
              </a:ext>
            </a:extLst>
          </p:cNvPr>
          <p:cNvSpPr>
            <a:spLocks noGrp="1"/>
          </p:cNvSpPr>
          <p:nvPr/>
        </p:nvSpPr>
        <p:spPr>
          <a:xfrm>
            <a:off x="2657475" y="1524000"/>
            <a:ext cx="2057400" cy="9525"/>
          </a:xfrm>
          <a:prstGeom prst="rect">
            <a:avLst/>
          </a:prstGeom>
          <a:solidFill>
            <a:srgbClr val="D6DDE2"/>
          </a:solidFill>
          <a:ln w="0">
            <a:noFill/>
          </a:ln>
        </p:spPr>
        <p:txBody>
          <a:bodyPr/>
          <a:lstStyle/>
          <a:p>
            <a:endParaRPr lang="en-US"/>
          </a:p>
        </p:txBody>
      </p:sp>
      <p:sp>
        <p:nvSpPr>
          <p:cNvPr id="13" name="Rectangle 12">
            <a:extLst>
              <a:ext uri="{FF2B5EF4-FFF2-40B4-BE49-F238E27FC236}">
                <a16:creationId xmlns:a16="http://schemas.microsoft.com/office/drawing/2014/main" id="{73D98B40-17B9-47C9-A561-9C1AE91169E1}"/>
              </a:ext>
            </a:extLst>
          </p:cNvPr>
          <p:cNvSpPr>
            <a:spLocks noGrp="1"/>
          </p:cNvSpPr>
          <p:nvPr/>
        </p:nvSpPr>
        <p:spPr>
          <a:xfrm>
            <a:off x="4914900" y="1114425"/>
            <a:ext cx="2095500" cy="171450"/>
          </a:xfrm>
          <a:prstGeom prst="rect">
            <a:avLst/>
          </a:prstGeom>
          <a:noFill/>
          <a:ln w="0">
            <a:noFill/>
          </a:ln>
        </p:spPr>
        <p:txBody>
          <a:bodyPr wrap="square" lIns="19050" tIns="0" rIns="19050" bIns="0" anchor="t">
            <a:normAutofit/>
          </a:bodyPr>
          <a:lstStyle/>
          <a:p>
            <a:pPr algn="l">
              <a:defRPr sz="900" b="1" i="0">
                <a:solidFill>
                  <a:srgbClr val="AD8538"/>
                </a:solidFill>
                <a:latin typeface="DejaVu Sans"/>
                <a:ea typeface="DejaVu Sans"/>
                <a:cs typeface="DejaVu Sans"/>
              </a:defRPr>
            </a:pPr>
            <a:r>
              <a:rPr sz="900" b="1" i="0" dirty="0">
                <a:solidFill>
                  <a:srgbClr val="FF4D6D"/>
                </a:solidFill>
                <a:latin typeface="DejaVu Sans"/>
                <a:ea typeface="DejaVu Sans"/>
                <a:cs typeface="DejaVu Sans"/>
              </a:rPr>
              <a:t>MANAGER OR COACH</a:t>
            </a:r>
          </a:p>
        </p:txBody>
      </p:sp>
      <p:sp>
        <p:nvSpPr>
          <p:cNvPr id="14" name="Rectangle 13">
            <a:extLst>
              <a:ext uri="{FF2B5EF4-FFF2-40B4-BE49-F238E27FC236}">
                <a16:creationId xmlns:a16="http://schemas.microsoft.com/office/drawing/2014/main" id="{13B04B22-EA9A-410C-8E7D-A061F7065B6D}"/>
              </a:ext>
            </a:extLst>
          </p:cNvPr>
          <p:cNvSpPr>
            <a:spLocks noGrp="1"/>
          </p:cNvSpPr>
          <p:nvPr/>
        </p:nvSpPr>
        <p:spPr>
          <a:xfrm>
            <a:off x="4914900" y="1285875"/>
            <a:ext cx="2095500" cy="228600"/>
          </a:xfrm>
          <a:prstGeom prst="rect">
            <a:avLst/>
          </a:prstGeom>
          <a:noFill/>
          <a:ln w="0">
            <a:noFill/>
          </a:ln>
        </p:spPr>
        <p:txBody>
          <a:bodyPr wrap="square" lIns="19050" tIns="9525" rIns="19050" bIns="9525" anchor="t">
            <a:normAutofit/>
          </a:bodyPr>
          <a:lstStyle/>
          <a:p>
            <a:pPr algn="l">
              <a:defRPr sz="1200" b="0" i="1">
                <a:solidFill>
                  <a:srgbClr val="5E6D78"/>
                </a:solidFill>
                <a:latin typeface="DejaVu Sans"/>
                <a:ea typeface="DejaVu Sans"/>
                <a:cs typeface="DejaVu Sans"/>
              </a:defRPr>
            </a:pPr>
            <a:r>
              <a:rPr sz="1200" b="0" i="1">
                <a:solidFill>
                  <a:srgbClr val="5E6D78"/>
                </a:solidFill>
                <a:latin typeface="DejaVu Sans"/>
                <a:ea typeface="DejaVu Sans"/>
                <a:cs typeface="DejaVu Sans"/>
              </a:rPr>
              <a:t>Name</a:t>
            </a:r>
          </a:p>
        </p:txBody>
      </p:sp>
      <p:sp>
        <p:nvSpPr>
          <p:cNvPr id="15" name="Rectangle 14">
            <a:extLst>
              <a:ext uri="{FF2B5EF4-FFF2-40B4-BE49-F238E27FC236}">
                <a16:creationId xmlns:a16="http://schemas.microsoft.com/office/drawing/2014/main" id="{A4F92A02-2A39-488F-8505-CE04CC6E7E19}"/>
              </a:ext>
            </a:extLst>
          </p:cNvPr>
          <p:cNvSpPr>
            <a:spLocks noGrp="1"/>
          </p:cNvSpPr>
          <p:nvPr/>
        </p:nvSpPr>
        <p:spPr>
          <a:xfrm>
            <a:off x="4933950" y="1524000"/>
            <a:ext cx="2057400" cy="9525"/>
          </a:xfrm>
          <a:prstGeom prst="rect">
            <a:avLst/>
          </a:prstGeom>
          <a:solidFill>
            <a:srgbClr val="D6DDE2"/>
          </a:solidFill>
          <a:ln w="0">
            <a:noFill/>
          </a:ln>
        </p:spPr>
        <p:txBody>
          <a:bodyPr/>
          <a:lstStyle/>
          <a:p>
            <a:endParaRPr lang="en-US"/>
          </a:p>
        </p:txBody>
      </p:sp>
      <p:sp>
        <p:nvSpPr>
          <p:cNvPr id="16" name="Rectangle 15">
            <a:extLst>
              <a:ext uri="{FF2B5EF4-FFF2-40B4-BE49-F238E27FC236}">
                <a16:creationId xmlns:a16="http://schemas.microsoft.com/office/drawing/2014/main" id="{0F24CD88-EE2D-4EDB-961A-398722E689F1}"/>
              </a:ext>
            </a:extLst>
          </p:cNvPr>
          <p:cNvSpPr>
            <a:spLocks noGrp="1"/>
          </p:cNvSpPr>
          <p:nvPr/>
        </p:nvSpPr>
        <p:spPr>
          <a:xfrm>
            <a:off x="7191375" y="1114425"/>
            <a:ext cx="1666875" cy="171450"/>
          </a:xfrm>
          <a:prstGeom prst="rect">
            <a:avLst/>
          </a:prstGeom>
          <a:noFill/>
          <a:ln w="0">
            <a:noFill/>
          </a:ln>
        </p:spPr>
        <p:txBody>
          <a:bodyPr wrap="square" lIns="19050" tIns="0" rIns="19050" bIns="0" anchor="t">
            <a:normAutofit/>
          </a:bodyPr>
          <a:lstStyle/>
          <a:p>
            <a:pPr algn="l">
              <a:defRPr sz="900" b="1" i="0">
                <a:solidFill>
                  <a:srgbClr val="AD8538"/>
                </a:solidFill>
                <a:latin typeface="DejaVu Sans"/>
                <a:ea typeface="DejaVu Sans"/>
                <a:cs typeface="DejaVu Sans"/>
              </a:defRPr>
            </a:pPr>
            <a:r>
              <a:rPr sz="900" b="1" i="0" dirty="0">
                <a:solidFill>
                  <a:srgbClr val="FF4D6D"/>
                </a:solidFill>
                <a:latin typeface="DejaVu Sans"/>
                <a:ea typeface="DejaVu Sans"/>
                <a:cs typeface="DejaVu Sans"/>
              </a:rPr>
              <a:t>OKR PERIOD</a:t>
            </a:r>
          </a:p>
        </p:txBody>
      </p:sp>
      <p:sp>
        <p:nvSpPr>
          <p:cNvPr id="17" name="Rectangle 16">
            <a:extLst>
              <a:ext uri="{FF2B5EF4-FFF2-40B4-BE49-F238E27FC236}">
                <a16:creationId xmlns:a16="http://schemas.microsoft.com/office/drawing/2014/main" id="{76B585AE-6C2C-4A7C-B7D0-A7DC6110DB2D}"/>
              </a:ext>
            </a:extLst>
          </p:cNvPr>
          <p:cNvSpPr>
            <a:spLocks noGrp="1"/>
          </p:cNvSpPr>
          <p:nvPr/>
        </p:nvSpPr>
        <p:spPr>
          <a:xfrm>
            <a:off x="7191375" y="1285875"/>
            <a:ext cx="1666875" cy="228600"/>
          </a:xfrm>
          <a:prstGeom prst="rect">
            <a:avLst/>
          </a:prstGeom>
          <a:noFill/>
          <a:ln w="0">
            <a:noFill/>
          </a:ln>
        </p:spPr>
        <p:txBody>
          <a:bodyPr wrap="square" lIns="19050" tIns="9525" rIns="19050" bIns="9525" anchor="t">
            <a:normAutofit/>
          </a:bodyPr>
          <a:lstStyle/>
          <a:p>
            <a:pPr algn="l">
              <a:defRPr sz="1200" b="0" i="1">
                <a:solidFill>
                  <a:srgbClr val="5E6D78"/>
                </a:solidFill>
                <a:latin typeface="DejaVu Sans"/>
                <a:ea typeface="DejaVu Sans"/>
                <a:cs typeface="DejaVu Sans"/>
              </a:defRPr>
            </a:pPr>
            <a:r>
              <a:rPr sz="1200" b="0" i="1">
                <a:solidFill>
                  <a:srgbClr val="5E6D78"/>
                </a:solidFill>
                <a:latin typeface="DejaVu Sans"/>
                <a:ea typeface="DejaVu Sans"/>
                <a:cs typeface="DejaVu Sans"/>
              </a:rPr>
              <a:t>Quarter / dates</a:t>
            </a:r>
          </a:p>
        </p:txBody>
      </p:sp>
      <p:sp>
        <p:nvSpPr>
          <p:cNvPr id="18" name="Rectangle 17">
            <a:extLst>
              <a:ext uri="{FF2B5EF4-FFF2-40B4-BE49-F238E27FC236}">
                <a16:creationId xmlns:a16="http://schemas.microsoft.com/office/drawing/2014/main" id="{92D08B88-96DC-428C-BDB7-B6D1E2632CBB}"/>
              </a:ext>
            </a:extLst>
          </p:cNvPr>
          <p:cNvSpPr>
            <a:spLocks noGrp="1"/>
          </p:cNvSpPr>
          <p:nvPr/>
        </p:nvSpPr>
        <p:spPr>
          <a:xfrm>
            <a:off x="7210425" y="1524000"/>
            <a:ext cx="1628775" cy="9525"/>
          </a:xfrm>
          <a:prstGeom prst="rect">
            <a:avLst/>
          </a:prstGeom>
          <a:solidFill>
            <a:srgbClr val="D6DDE2"/>
          </a:solidFill>
          <a:ln w="0">
            <a:noFill/>
          </a:ln>
        </p:spPr>
        <p:txBody>
          <a:bodyPr/>
          <a:lstStyle/>
          <a:p>
            <a:endParaRPr lang="en-US"/>
          </a:p>
        </p:txBody>
      </p:sp>
      <p:sp>
        <p:nvSpPr>
          <p:cNvPr id="19" name="Rectangle 18">
            <a:extLst>
              <a:ext uri="{FF2B5EF4-FFF2-40B4-BE49-F238E27FC236}">
                <a16:creationId xmlns:a16="http://schemas.microsoft.com/office/drawing/2014/main" id="{6307E528-5DFA-420D-B696-62C691D3EB09}"/>
              </a:ext>
            </a:extLst>
          </p:cNvPr>
          <p:cNvSpPr>
            <a:spLocks noGrp="1"/>
          </p:cNvSpPr>
          <p:nvPr/>
        </p:nvSpPr>
        <p:spPr>
          <a:xfrm>
            <a:off x="9039225" y="1114425"/>
            <a:ext cx="1352550" cy="171450"/>
          </a:xfrm>
          <a:prstGeom prst="rect">
            <a:avLst/>
          </a:prstGeom>
          <a:noFill/>
          <a:ln w="0">
            <a:noFill/>
          </a:ln>
        </p:spPr>
        <p:txBody>
          <a:bodyPr wrap="square" lIns="19050" tIns="0" rIns="19050" bIns="0" anchor="t">
            <a:normAutofit/>
          </a:bodyPr>
          <a:lstStyle/>
          <a:p>
            <a:pPr algn="l">
              <a:defRPr sz="900" b="1" i="0">
                <a:solidFill>
                  <a:srgbClr val="AD8538"/>
                </a:solidFill>
                <a:latin typeface="DejaVu Sans"/>
                <a:ea typeface="DejaVu Sans"/>
                <a:cs typeface="DejaVu Sans"/>
              </a:defRPr>
            </a:pPr>
            <a:r>
              <a:rPr sz="900" b="1" i="0" dirty="0">
                <a:solidFill>
                  <a:srgbClr val="FF4D6D"/>
                </a:solidFill>
                <a:latin typeface="DejaVu Sans"/>
                <a:ea typeface="DejaVu Sans"/>
                <a:cs typeface="DejaVu Sans"/>
              </a:rPr>
              <a:t>CHECK-IN</a:t>
            </a:r>
          </a:p>
        </p:txBody>
      </p:sp>
      <p:sp>
        <p:nvSpPr>
          <p:cNvPr id="20" name="Rectangle 19">
            <a:extLst>
              <a:ext uri="{FF2B5EF4-FFF2-40B4-BE49-F238E27FC236}">
                <a16:creationId xmlns:a16="http://schemas.microsoft.com/office/drawing/2014/main" id="{74DC0AB0-59AF-4DCA-9BF7-E0C6263119B0}"/>
              </a:ext>
            </a:extLst>
          </p:cNvPr>
          <p:cNvSpPr>
            <a:spLocks noGrp="1"/>
          </p:cNvSpPr>
          <p:nvPr/>
        </p:nvSpPr>
        <p:spPr>
          <a:xfrm>
            <a:off x="9039225" y="1285875"/>
            <a:ext cx="1352550" cy="228600"/>
          </a:xfrm>
          <a:prstGeom prst="rect">
            <a:avLst/>
          </a:prstGeom>
          <a:noFill/>
          <a:ln w="0">
            <a:noFill/>
          </a:ln>
        </p:spPr>
        <p:txBody>
          <a:bodyPr wrap="square" lIns="19050" tIns="9525" rIns="19050" bIns="9525" anchor="t">
            <a:normAutofit/>
          </a:bodyPr>
          <a:lstStyle/>
          <a:p>
            <a:pPr algn="l">
              <a:defRPr sz="1200" b="0" i="1">
                <a:solidFill>
                  <a:srgbClr val="5E6D78"/>
                </a:solidFill>
                <a:latin typeface="DejaVu Sans"/>
                <a:ea typeface="DejaVu Sans"/>
                <a:cs typeface="DejaVu Sans"/>
              </a:defRPr>
            </a:pPr>
            <a:r>
              <a:rPr sz="1200" b="0" i="1">
                <a:solidFill>
                  <a:srgbClr val="5E6D78"/>
                </a:solidFill>
                <a:latin typeface="DejaVu Sans"/>
                <a:ea typeface="DejaVu Sans"/>
                <a:cs typeface="DejaVu Sans"/>
              </a:rPr>
              <a:t>Date</a:t>
            </a:r>
          </a:p>
        </p:txBody>
      </p:sp>
      <p:sp>
        <p:nvSpPr>
          <p:cNvPr id="21" name="Rectangle 20">
            <a:extLst>
              <a:ext uri="{FF2B5EF4-FFF2-40B4-BE49-F238E27FC236}">
                <a16:creationId xmlns:a16="http://schemas.microsoft.com/office/drawing/2014/main" id="{522E0F8C-4A50-4ED4-A36E-1646903775BC}"/>
              </a:ext>
            </a:extLst>
          </p:cNvPr>
          <p:cNvSpPr>
            <a:spLocks noGrp="1"/>
          </p:cNvSpPr>
          <p:nvPr/>
        </p:nvSpPr>
        <p:spPr>
          <a:xfrm>
            <a:off x="9058275" y="1524000"/>
            <a:ext cx="1314450" cy="9525"/>
          </a:xfrm>
          <a:prstGeom prst="rect">
            <a:avLst/>
          </a:prstGeom>
          <a:solidFill>
            <a:srgbClr val="D6DDE2"/>
          </a:solidFill>
          <a:ln w="0">
            <a:noFill/>
          </a:ln>
        </p:spPr>
        <p:txBody>
          <a:bodyPr/>
          <a:lstStyle/>
          <a:p>
            <a:endParaRPr lang="en-US"/>
          </a:p>
        </p:txBody>
      </p:sp>
      <p:sp>
        <p:nvSpPr>
          <p:cNvPr id="22" name="Rectangle 21">
            <a:extLst>
              <a:ext uri="{FF2B5EF4-FFF2-40B4-BE49-F238E27FC236}">
                <a16:creationId xmlns:a16="http://schemas.microsoft.com/office/drawing/2014/main" id="{F31FE28A-86C8-4B03-B5EB-751CD45B2391}"/>
              </a:ext>
            </a:extLst>
          </p:cNvPr>
          <p:cNvSpPr>
            <a:spLocks noGrp="1"/>
          </p:cNvSpPr>
          <p:nvPr/>
        </p:nvSpPr>
        <p:spPr>
          <a:xfrm>
            <a:off x="10572750" y="1114425"/>
            <a:ext cx="1123950" cy="171450"/>
          </a:xfrm>
          <a:prstGeom prst="rect">
            <a:avLst/>
          </a:prstGeom>
          <a:noFill/>
          <a:ln w="0">
            <a:noFill/>
          </a:ln>
        </p:spPr>
        <p:txBody>
          <a:bodyPr wrap="square" lIns="19050" tIns="0" rIns="19050" bIns="0" anchor="t">
            <a:normAutofit/>
          </a:bodyPr>
          <a:lstStyle/>
          <a:p>
            <a:pPr algn="l">
              <a:defRPr sz="900" b="1" i="0">
                <a:solidFill>
                  <a:srgbClr val="AD8538"/>
                </a:solidFill>
                <a:latin typeface="DejaVu Sans"/>
                <a:ea typeface="DejaVu Sans"/>
                <a:cs typeface="DejaVu Sans"/>
              </a:defRPr>
            </a:pPr>
            <a:r>
              <a:rPr sz="900" b="1" i="0" dirty="0">
                <a:solidFill>
                  <a:srgbClr val="FF4D6D"/>
                </a:solidFill>
                <a:latin typeface="DejaVu Sans"/>
                <a:ea typeface="DejaVu Sans"/>
                <a:cs typeface="DejaVu Sans"/>
              </a:rPr>
              <a:t>CADENCE</a:t>
            </a:r>
          </a:p>
        </p:txBody>
      </p:sp>
      <p:sp>
        <p:nvSpPr>
          <p:cNvPr id="23" name="Rectangle 22">
            <a:extLst>
              <a:ext uri="{FF2B5EF4-FFF2-40B4-BE49-F238E27FC236}">
                <a16:creationId xmlns:a16="http://schemas.microsoft.com/office/drawing/2014/main" id="{1F09993E-AE3A-4110-B076-1D2438D3BBA9}"/>
              </a:ext>
            </a:extLst>
          </p:cNvPr>
          <p:cNvSpPr>
            <a:spLocks noGrp="1"/>
          </p:cNvSpPr>
          <p:nvPr/>
        </p:nvSpPr>
        <p:spPr>
          <a:xfrm>
            <a:off x="10572750" y="1285875"/>
            <a:ext cx="1123950" cy="228600"/>
          </a:xfrm>
          <a:prstGeom prst="rect">
            <a:avLst/>
          </a:prstGeom>
          <a:noFill/>
          <a:ln w="0">
            <a:noFill/>
          </a:ln>
        </p:spPr>
        <p:txBody>
          <a:bodyPr wrap="square" lIns="19050" tIns="9525" rIns="19050" bIns="9525" anchor="t">
            <a:normAutofit/>
          </a:bodyPr>
          <a:lstStyle/>
          <a:p>
            <a:pPr algn="l">
              <a:defRPr sz="1200" b="0" i="1">
                <a:solidFill>
                  <a:srgbClr val="5E6D78"/>
                </a:solidFill>
                <a:latin typeface="DejaVu Sans"/>
                <a:ea typeface="DejaVu Sans"/>
                <a:cs typeface="DejaVu Sans"/>
              </a:defRPr>
            </a:pPr>
            <a:r>
              <a:rPr sz="1200" b="0" i="1">
                <a:solidFill>
                  <a:srgbClr val="5E6D78"/>
                </a:solidFill>
                <a:latin typeface="DejaVu Sans"/>
                <a:ea typeface="DejaVu Sans"/>
                <a:cs typeface="DejaVu Sans"/>
              </a:rPr>
              <a:t>2–4 weeks</a:t>
            </a:r>
          </a:p>
        </p:txBody>
      </p:sp>
      <p:sp>
        <p:nvSpPr>
          <p:cNvPr id="24" name="Rectangle 23">
            <a:extLst>
              <a:ext uri="{FF2B5EF4-FFF2-40B4-BE49-F238E27FC236}">
                <a16:creationId xmlns:a16="http://schemas.microsoft.com/office/drawing/2014/main" id="{5AECF039-4835-4C57-8FF4-B625663234D2}"/>
              </a:ext>
            </a:extLst>
          </p:cNvPr>
          <p:cNvSpPr>
            <a:spLocks noGrp="1"/>
          </p:cNvSpPr>
          <p:nvPr/>
        </p:nvSpPr>
        <p:spPr>
          <a:xfrm>
            <a:off x="10591800" y="1524000"/>
            <a:ext cx="1085850" cy="9525"/>
          </a:xfrm>
          <a:prstGeom prst="rect">
            <a:avLst/>
          </a:prstGeom>
          <a:solidFill>
            <a:srgbClr val="D6DDE2"/>
          </a:solidFill>
          <a:ln w="0">
            <a:noFill/>
          </a:ln>
        </p:spPr>
        <p:txBody>
          <a:bodyPr/>
          <a:lstStyle/>
          <a:p>
            <a:endParaRPr lang="en-US"/>
          </a:p>
        </p:txBody>
      </p:sp>
      <p:sp>
        <p:nvSpPr>
          <p:cNvPr id="25" name="Rectangle: Rounded Corners 24">
            <a:extLst>
              <a:ext uri="{FF2B5EF4-FFF2-40B4-BE49-F238E27FC236}">
                <a16:creationId xmlns:a16="http://schemas.microsoft.com/office/drawing/2014/main" id="{3E998E5C-18F5-48A7-BDC4-826B77738C14}"/>
              </a:ext>
            </a:extLst>
          </p:cNvPr>
          <p:cNvSpPr>
            <a:spLocks noGrp="1"/>
          </p:cNvSpPr>
          <p:nvPr/>
        </p:nvSpPr>
        <p:spPr>
          <a:xfrm>
            <a:off x="304800" y="1790700"/>
            <a:ext cx="7353300" cy="457200"/>
          </a:xfrm>
          <a:prstGeom prst="roundRect">
            <a:avLst>
              <a:gd name="adj" fmla="val 12500"/>
            </a:avLst>
          </a:prstGeom>
          <a:solidFill>
            <a:srgbClr val="162BC7"/>
          </a:solidFill>
          <a:ln w="0">
            <a:noFill/>
          </a:ln>
        </p:spPr>
        <p:txBody>
          <a:bodyPr/>
          <a:lstStyle/>
          <a:p>
            <a:endParaRPr lang="en-US" dirty="0"/>
          </a:p>
        </p:txBody>
      </p:sp>
      <p:sp>
        <p:nvSpPr>
          <p:cNvPr id="26" name="Rectangle: Rounded Corners 25">
            <a:extLst>
              <a:ext uri="{FF2B5EF4-FFF2-40B4-BE49-F238E27FC236}">
                <a16:creationId xmlns:a16="http://schemas.microsoft.com/office/drawing/2014/main" id="{DDD1EF24-A931-441E-9AC0-6327CD1FA5FD}"/>
              </a:ext>
            </a:extLst>
          </p:cNvPr>
          <p:cNvSpPr>
            <a:spLocks noGrp="1"/>
          </p:cNvSpPr>
          <p:nvPr/>
        </p:nvSpPr>
        <p:spPr>
          <a:xfrm>
            <a:off x="400050" y="1876425"/>
            <a:ext cx="285750" cy="285750"/>
          </a:xfrm>
          <a:prstGeom prst="roundRect">
            <a:avLst>
              <a:gd name="adj" fmla="val 50000"/>
            </a:avLst>
          </a:prstGeom>
          <a:solidFill>
            <a:srgbClr val="FF4D6D"/>
          </a:solidFill>
          <a:ln w="0">
            <a:noFill/>
          </a:ln>
        </p:spPr>
        <p:txBody>
          <a:bodyPr/>
          <a:lstStyle/>
          <a:p>
            <a:endParaRPr lang="en-US"/>
          </a:p>
        </p:txBody>
      </p:sp>
      <p:sp>
        <p:nvSpPr>
          <p:cNvPr id="27" name="Rectangle 26">
            <a:extLst>
              <a:ext uri="{FF2B5EF4-FFF2-40B4-BE49-F238E27FC236}">
                <a16:creationId xmlns:a16="http://schemas.microsoft.com/office/drawing/2014/main" id="{DAAC9E7C-5906-4E5F-B327-AAED9C3046E4}"/>
              </a:ext>
            </a:extLst>
          </p:cNvPr>
          <p:cNvSpPr>
            <a:spLocks noGrp="1"/>
          </p:cNvSpPr>
          <p:nvPr/>
        </p:nvSpPr>
        <p:spPr>
          <a:xfrm>
            <a:off x="400050" y="1866900"/>
            <a:ext cx="285750" cy="285750"/>
          </a:xfrm>
          <a:prstGeom prst="rect">
            <a:avLst/>
          </a:prstGeom>
          <a:noFill/>
          <a:ln w="0">
            <a:noFill/>
          </a:ln>
        </p:spPr>
        <p:txBody>
          <a:bodyPr wrap="square" lIns="0" tIns="0" rIns="0" bIns="0" anchor="ctr">
            <a:normAutofit/>
          </a:bodyPr>
          <a:lstStyle/>
          <a:p>
            <a:pPr algn="ctr">
              <a:defRPr sz="1275" b="1" i="0">
                <a:solidFill>
                  <a:srgbClr val="FFFFFF"/>
                </a:solidFill>
                <a:latin typeface="DejaVu Sans"/>
                <a:ea typeface="DejaVu Sans"/>
                <a:cs typeface="DejaVu Sans"/>
              </a:defRPr>
            </a:pPr>
            <a:r>
              <a:rPr sz="1275" b="1" i="0" dirty="0">
                <a:solidFill>
                  <a:srgbClr val="FFFFFF"/>
                </a:solidFill>
                <a:latin typeface="DejaVu Sans"/>
                <a:ea typeface="DejaVu Sans"/>
                <a:cs typeface="DejaVu Sans"/>
              </a:rPr>
              <a:t>1</a:t>
            </a:r>
          </a:p>
        </p:txBody>
      </p:sp>
      <p:sp>
        <p:nvSpPr>
          <p:cNvPr id="28" name="Rectangle 27">
            <a:extLst>
              <a:ext uri="{FF2B5EF4-FFF2-40B4-BE49-F238E27FC236}">
                <a16:creationId xmlns:a16="http://schemas.microsoft.com/office/drawing/2014/main" id="{01BF6566-2F59-4CBA-BC4F-186F6C18BF6D}"/>
              </a:ext>
            </a:extLst>
          </p:cNvPr>
          <p:cNvSpPr>
            <a:spLocks noGrp="1"/>
          </p:cNvSpPr>
          <p:nvPr/>
        </p:nvSpPr>
        <p:spPr>
          <a:xfrm>
            <a:off x="781050" y="1838325"/>
            <a:ext cx="6781800" cy="209550"/>
          </a:xfrm>
          <a:prstGeom prst="rect">
            <a:avLst/>
          </a:prstGeom>
          <a:noFill/>
          <a:ln w="0">
            <a:noFill/>
          </a:ln>
        </p:spPr>
        <p:txBody>
          <a:bodyPr wrap="square" lIns="0" tIns="0" rIns="19050" bIns="0" anchor="t">
            <a:normAutofit fontScale="96491" lnSpcReduction="10000"/>
          </a:bodyPr>
          <a:lstStyle/>
          <a:p>
            <a:pPr algn="l">
              <a:defRPr sz="1425" b="1" i="0">
                <a:solidFill>
                  <a:srgbClr val="FFFFFF"/>
                </a:solidFill>
                <a:latin typeface="DejaVu Sans"/>
                <a:ea typeface="DejaVu Sans"/>
                <a:cs typeface="DejaVu Sans"/>
              </a:defRPr>
            </a:pPr>
            <a:r>
              <a:rPr sz="1425" b="1" i="0">
                <a:solidFill>
                  <a:srgbClr val="FFFFFF"/>
                </a:solidFill>
                <a:latin typeface="DejaVu Sans"/>
                <a:ea typeface="DejaVu Sans"/>
                <a:cs typeface="DejaVu Sans"/>
              </a:rPr>
              <a:t>Outcome and role alignment</a:t>
            </a:r>
          </a:p>
        </p:txBody>
      </p:sp>
      <p:sp>
        <p:nvSpPr>
          <p:cNvPr id="29" name="Rectangle 28">
            <a:extLst>
              <a:ext uri="{FF2B5EF4-FFF2-40B4-BE49-F238E27FC236}">
                <a16:creationId xmlns:a16="http://schemas.microsoft.com/office/drawing/2014/main" id="{1F810D7B-DA64-4A64-89C7-27E5C4789F80}"/>
              </a:ext>
            </a:extLst>
          </p:cNvPr>
          <p:cNvSpPr>
            <a:spLocks noGrp="1"/>
          </p:cNvSpPr>
          <p:nvPr/>
        </p:nvSpPr>
        <p:spPr>
          <a:xfrm>
            <a:off x="781050" y="2047875"/>
            <a:ext cx="6781800" cy="152400"/>
          </a:xfrm>
          <a:prstGeom prst="rect">
            <a:avLst/>
          </a:prstGeom>
          <a:noFill/>
          <a:ln w="0">
            <a:noFill/>
          </a:ln>
        </p:spPr>
        <p:txBody>
          <a:bodyPr wrap="square" lIns="0" tIns="0" rIns="19050" bIns="0" anchor="t">
            <a:normAutofit/>
          </a:bodyPr>
          <a:lstStyle/>
          <a:p>
            <a:pPr algn="l">
              <a:defRPr sz="900" b="0" i="0">
                <a:solidFill>
                  <a:srgbClr val="DFE8EF"/>
                </a:solidFill>
                <a:latin typeface="DejaVu Sans"/>
                <a:ea typeface="DejaVu Sans"/>
                <a:cs typeface="DejaVu Sans"/>
              </a:defRPr>
            </a:pPr>
            <a:r>
              <a:rPr sz="900" b="0" i="0">
                <a:solidFill>
                  <a:srgbClr val="DFE8EF"/>
                </a:solidFill>
                <a:latin typeface="DejaVu Sans"/>
                <a:ea typeface="DejaVu Sans"/>
                <a:cs typeface="DejaVu Sans"/>
              </a:rPr>
              <a:t>Define the meaningful result and confirm what the role owns</a:t>
            </a:r>
          </a:p>
        </p:txBody>
      </p:sp>
      <p:sp>
        <p:nvSpPr>
          <p:cNvPr id="30" name="Rectangle: Rounded Corners 29">
            <a:extLst>
              <a:ext uri="{FF2B5EF4-FFF2-40B4-BE49-F238E27FC236}">
                <a16:creationId xmlns:a16="http://schemas.microsoft.com/office/drawing/2014/main" id="{7BAFB1D1-76A9-4587-9BC4-465A026B6317}"/>
              </a:ext>
            </a:extLst>
          </p:cNvPr>
          <p:cNvSpPr>
            <a:spLocks noGrp="1"/>
          </p:cNvSpPr>
          <p:nvPr/>
        </p:nvSpPr>
        <p:spPr>
          <a:xfrm>
            <a:off x="304800" y="2324100"/>
            <a:ext cx="7353300" cy="876300"/>
          </a:xfrm>
          <a:prstGeom prst="roundRect">
            <a:avLst>
              <a:gd name="adj" fmla="val 6522"/>
            </a:avLst>
          </a:prstGeom>
          <a:solidFill>
            <a:srgbClr val="FFFFFF"/>
          </a:solidFill>
          <a:ln w="9525">
            <a:solidFill>
              <a:srgbClr val="D6DDE2"/>
            </a:solidFill>
          </a:ln>
        </p:spPr>
        <p:txBody>
          <a:bodyPr/>
          <a:lstStyle/>
          <a:p>
            <a:endParaRPr lang="en-US"/>
          </a:p>
        </p:txBody>
      </p:sp>
      <p:sp>
        <p:nvSpPr>
          <p:cNvPr id="31" name="Rectangle 30">
            <a:extLst>
              <a:ext uri="{FF2B5EF4-FFF2-40B4-BE49-F238E27FC236}">
                <a16:creationId xmlns:a16="http://schemas.microsoft.com/office/drawing/2014/main" id="{F2F64B45-A5FE-4C14-BFCF-F2984E0DE708}"/>
              </a:ext>
            </a:extLst>
          </p:cNvPr>
          <p:cNvSpPr>
            <a:spLocks noGrp="1"/>
          </p:cNvSpPr>
          <p:nvPr/>
        </p:nvSpPr>
        <p:spPr>
          <a:xfrm>
            <a:off x="457200" y="2409825"/>
            <a:ext cx="1428750" cy="190500"/>
          </a:xfrm>
          <a:prstGeom prst="rect">
            <a:avLst/>
          </a:prstGeom>
          <a:noFill/>
          <a:ln w="0">
            <a:noFill/>
          </a:ln>
        </p:spPr>
        <p:txBody>
          <a:bodyPr wrap="square" lIns="38100" tIns="28575" rIns="38100" bIns="28575" anchor="t">
            <a:normAutofit fontScale="89744" lnSpcReduction="10000"/>
          </a:bodyPr>
          <a:lstStyle/>
          <a:p>
            <a:pPr algn="l">
              <a:defRPr sz="975" b="1" i="0">
                <a:solidFill>
                  <a:srgbClr val="AD8538"/>
                </a:solidFill>
                <a:latin typeface="DejaVu Sans"/>
                <a:ea typeface="DejaVu Sans"/>
                <a:cs typeface="DejaVu Sans"/>
              </a:defRPr>
            </a:pPr>
            <a:r>
              <a:rPr sz="975" b="1" i="0" dirty="0">
                <a:solidFill>
                  <a:srgbClr val="FF4D6D"/>
                </a:solidFill>
                <a:latin typeface="DejaVu Sans"/>
                <a:ea typeface="DejaVu Sans"/>
                <a:cs typeface="DejaVu Sans"/>
              </a:rPr>
              <a:t>OBJECTIVE</a:t>
            </a:r>
          </a:p>
        </p:txBody>
      </p:sp>
      <p:sp>
        <p:nvSpPr>
          <p:cNvPr id="32" name="Rectangle 31">
            <a:extLst>
              <a:ext uri="{FF2B5EF4-FFF2-40B4-BE49-F238E27FC236}">
                <a16:creationId xmlns:a16="http://schemas.microsoft.com/office/drawing/2014/main" id="{B7C0B129-9747-4373-9EE6-F54F6D0A5D09}"/>
              </a:ext>
            </a:extLst>
          </p:cNvPr>
          <p:cNvSpPr>
            <a:spLocks noGrp="1"/>
          </p:cNvSpPr>
          <p:nvPr/>
        </p:nvSpPr>
        <p:spPr>
          <a:xfrm>
            <a:off x="457200" y="2628900"/>
            <a:ext cx="7048500" cy="257175"/>
          </a:xfrm>
          <a:prstGeom prst="rect">
            <a:avLst/>
          </a:prstGeom>
          <a:noFill/>
          <a:ln w="0">
            <a:noFill/>
          </a:ln>
        </p:spPr>
        <p:txBody>
          <a:bodyPr wrap="square" lIns="38100" tIns="28575" rIns="38100" bIns="28575" anchor="t">
            <a:normAutofit fontScale="97222"/>
          </a:bodyPr>
          <a:lstStyle/>
          <a:p>
            <a:pPr algn="l">
              <a:defRPr sz="1350" b="0" i="1">
                <a:solidFill>
                  <a:srgbClr val="5E6D78"/>
                </a:solidFill>
                <a:latin typeface="DejaVu Sans"/>
                <a:ea typeface="DejaVu Sans"/>
                <a:cs typeface="DejaVu Sans"/>
              </a:defRPr>
            </a:pPr>
            <a:r>
              <a:rPr sz="1350" b="0" i="1">
                <a:solidFill>
                  <a:srgbClr val="5E6D78"/>
                </a:solidFill>
                <a:latin typeface="DejaVu Sans"/>
                <a:ea typeface="DejaVu Sans"/>
                <a:cs typeface="DejaVu Sans"/>
              </a:rPr>
              <a:t>What meaningful outcome will I create, for whom, and why does it matter?</a:t>
            </a:r>
          </a:p>
        </p:txBody>
      </p:sp>
      <p:sp>
        <p:nvSpPr>
          <p:cNvPr id="33" name="Rectangle 32">
            <a:extLst>
              <a:ext uri="{FF2B5EF4-FFF2-40B4-BE49-F238E27FC236}">
                <a16:creationId xmlns:a16="http://schemas.microsoft.com/office/drawing/2014/main" id="{41FFFDD7-7000-474F-B6FA-82597B387180}"/>
              </a:ext>
            </a:extLst>
          </p:cNvPr>
          <p:cNvSpPr>
            <a:spLocks noGrp="1"/>
          </p:cNvSpPr>
          <p:nvPr/>
        </p:nvSpPr>
        <p:spPr>
          <a:xfrm>
            <a:off x="457200" y="3009900"/>
            <a:ext cx="7048500" cy="9525"/>
          </a:xfrm>
          <a:prstGeom prst="rect">
            <a:avLst/>
          </a:prstGeom>
          <a:solidFill>
            <a:srgbClr val="D6DDE2"/>
          </a:solidFill>
          <a:ln w="0">
            <a:noFill/>
          </a:ln>
        </p:spPr>
        <p:txBody>
          <a:bodyPr/>
          <a:lstStyle/>
          <a:p>
            <a:endParaRPr lang="en-US"/>
          </a:p>
        </p:txBody>
      </p:sp>
      <p:sp>
        <p:nvSpPr>
          <p:cNvPr id="34" name="Rectangle: Rounded Corners 33">
            <a:extLst>
              <a:ext uri="{FF2B5EF4-FFF2-40B4-BE49-F238E27FC236}">
                <a16:creationId xmlns:a16="http://schemas.microsoft.com/office/drawing/2014/main" id="{CA450E03-FF10-478A-BB48-146A9DD64E54}"/>
              </a:ext>
            </a:extLst>
          </p:cNvPr>
          <p:cNvSpPr>
            <a:spLocks noGrp="1"/>
          </p:cNvSpPr>
          <p:nvPr/>
        </p:nvSpPr>
        <p:spPr>
          <a:xfrm>
            <a:off x="304800" y="3314700"/>
            <a:ext cx="7353300" cy="1838325"/>
          </a:xfrm>
          <a:prstGeom prst="roundRect">
            <a:avLst>
              <a:gd name="adj" fmla="val 3109"/>
            </a:avLst>
          </a:prstGeom>
          <a:solidFill>
            <a:srgbClr val="FFFFFF"/>
          </a:solidFill>
          <a:ln w="9525">
            <a:solidFill>
              <a:srgbClr val="D6DDE2"/>
            </a:solidFill>
          </a:ln>
        </p:spPr>
        <p:txBody>
          <a:bodyPr/>
          <a:lstStyle/>
          <a:p>
            <a:endParaRPr lang="en-US"/>
          </a:p>
        </p:txBody>
      </p:sp>
      <p:sp>
        <p:nvSpPr>
          <p:cNvPr id="35" name="Rectangle 34">
            <a:extLst>
              <a:ext uri="{FF2B5EF4-FFF2-40B4-BE49-F238E27FC236}">
                <a16:creationId xmlns:a16="http://schemas.microsoft.com/office/drawing/2014/main" id="{2129EAAB-44E8-4747-BB4C-0237B739625E}"/>
              </a:ext>
            </a:extLst>
          </p:cNvPr>
          <p:cNvSpPr>
            <a:spLocks noGrp="1"/>
          </p:cNvSpPr>
          <p:nvPr/>
        </p:nvSpPr>
        <p:spPr>
          <a:xfrm>
            <a:off x="457200" y="3390900"/>
            <a:ext cx="3048000" cy="209550"/>
          </a:xfrm>
          <a:prstGeom prst="rect">
            <a:avLst/>
          </a:prstGeom>
          <a:noFill/>
          <a:ln w="0">
            <a:noFill/>
          </a:ln>
        </p:spPr>
        <p:txBody>
          <a:bodyPr wrap="square" lIns="38100" tIns="28575" rIns="38100" bIns="28575" anchor="t">
            <a:normAutofit fontScale="95238"/>
          </a:bodyPr>
          <a:lstStyle/>
          <a:p>
            <a:pPr algn="l">
              <a:defRPr sz="1050" b="1" i="0">
                <a:solidFill>
                  <a:srgbClr val="AD8538"/>
                </a:solidFill>
                <a:latin typeface="DejaVu Sans"/>
                <a:ea typeface="DejaVu Sans"/>
                <a:cs typeface="DejaVu Sans"/>
              </a:defRPr>
            </a:pPr>
            <a:r>
              <a:rPr sz="1050" b="1" i="0" dirty="0">
                <a:solidFill>
                  <a:srgbClr val="FF4D6D"/>
                </a:solidFill>
                <a:latin typeface="DejaVu Sans"/>
                <a:ea typeface="DejaVu Sans"/>
                <a:cs typeface="DejaVu Sans"/>
              </a:rPr>
              <a:t>KEY RESULTS</a:t>
            </a:r>
          </a:p>
        </p:txBody>
      </p:sp>
      <p:sp>
        <p:nvSpPr>
          <p:cNvPr id="36" name="Rectangle 35">
            <a:extLst>
              <a:ext uri="{FF2B5EF4-FFF2-40B4-BE49-F238E27FC236}">
                <a16:creationId xmlns:a16="http://schemas.microsoft.com/office/drawing/2014/main" id="{768A8357-EC01-4FD6-B34B-947D8C6035CC}"/>
              </a:ext>
            </a:extLst>
          </p:cNvPr>
          <p:cNvSpPr>
            <a:spLocks noGrp="1"/>
          </p:cNvSpPr>
          <p:nvPr/>
        </p:nvSpPr>
        <p:spPr>
          <a:xfrm>
            <a:off x="3638550" y="3390900"/>
            <a:ext cx="838200" cy="209550"/>
          </a:xfrm>
          <a:prstGeom prst="rect">
            <a:avLst/>
          </a:prstGeom>
          <a:noFill/>
          <a:ln w="0">
            <a:noFill/>
          </a:ln>
        </p:spPr>
        <p:txBody>
          <a:bodyPr wrap="square" lIns="38100" tIns="28575" rIns="38100" bIns="28575" anchor="t">
            <a:normAutofit/>
          </a:bodyPr>
          <a:lstStyle/>
          <a:p>
            <a:pPr algn="ctr">
              <a:defRPr sz="900" b="1" i="0">
                <a:solidFill>
                  <a:srgbClr val="5E6D78"/>
                </a:solidFill>
                <a:latin typeface="DejaVu Sans"/>
                <a:ea typeface="DejaVu Sans"/>
                <a:cs typeface="DejaVu Sans"/>
              </a:defRPr>
            </a:pPr>
            <a:r>
              <a:rPr sz="900" b="1" i="0">
                <a:solidFill>
                  <a:srgbClr val="5E6D78"/>
                </a:solidFill>
                <a:latin typeface="DejaVu Sans"/>
                <a:ea typeface="DejaVu Sans"/>
                <a:cs typeface="DejaVu Sans"/>
              </a:rPr>
              <a:t>BASELINE</a:t>
            </a:r>
          </a:p>
        </p:txBody>
      </p:sp>
      <p:sp>
        <p:nvSpPr>
          <p:cNvPr id="37" name="Rectangle 36">
            <a:extLst>
              <a:ext uri="{FF2B5EF4-FFF2-40B4-BE49-F238E27FC236}">
                <a16:creationId xmlns:a16="http://schemas.microsoft.com/office/drawing/2014/main" id="{3D8B24DB-F664-4FDB-862E-35075E7E6CD1}"/>
              </a:ext>
            </a:extLst>
          </p:cNvPr>
          <p:cNvSpPr>
            <a:spLocks noGrp="1"/>
          </p:cNvSpPr>
          <p:nvPr/>
        </p:nvSpPr>
        <p:spPr>
          <a:xfrm>
            <a:off x="4552950" y="3390900"/>
            <a:ext cx="838200" cy="209550"/>
          </a:xfrm>
          <a:prstGeom prst="rect">
            <a:avLst/>
          </a:prstGeom>
          <a:noFill/>
          <a:ln w="0">
            <a:noFill/>
          </a:ln>
        </p:spPr>
        <p:txBody>
          <a:bodyPr wrap="square" lIns="38100" tIns="28575" rIns="38100" bIns="28575" anchor="t">
            <a:normAutofit/>
          </a:bodyPr>
          <a:lstStyle/>
          <a:p>
            <a:pPr algn="ctr">
              <a:defRPr sz="900" b="1" i="0">
                <a:solidFill>
                  <a:srgbClr val="5E6D78"/>
                </a:solidFill>
                <a:latin typeface="DejaVu Sans"/>
                <a:ea typeface="DejaVu Sans"/>
                <a:cs typeface="DejaVu Sans"/>
              </a:defRPr>
            </a:pPr>
            <a:r>
              <a:rPr sz="900" b="1" i="0">
                <a:solidFill>
                  <a:srgbClr val="5E6D78"/>
                </a:solidFill>
                <a:latin typeface="DejaVu Sans"/>
                <a:ea typeface="DejaVu Sans"/>
                <a:cs typeface="DejaVu Sans"/>
              </a:rPr>
              <a:t>TARGET</a:t>
            </a:r>
          </a:p>
        </p:txBody>
      </p:sp>
      <p:sp>
        <p:nvSpPr>
          <p:cNvPr id="38" name="Rectangle 37">
            <a:extLst>
              <a:ext uri="{FF2B5EF4-FFF2-40B4-BE49-F238E27FC236}">
                <a16:creationId xmlns:a16="http://schemas.microsoft.com/office/drawing/2014/main" id="{C5C86125-14CF-4E7D-8F43-2B8FF90F368A}"/>
              </a:ext>
            </a:extLst>
          </p:cNvPr>
          <p:cNvSpPr>
            <a:spLocks noGrp="1"/>
          </p:cNvSpPr>
          <p:nvPr/>
        </p:nvSpPr>
        <p:spPr>
          <a:xfrm>
            <a:off x="5467350" y="3390900"/>
            <a:ext cx="838200" cy="209550"/>
          </a:xfrm>
          <a:prstGeom prst="rect">
            <a:avLst/>
          </a:prstGeom>
          <a:noFill/>
          <a:ln w="0">
            <a:noFill/>
          </a:ln>
        </p:spPr>
        <p:txBody>
          <a:bodyPr wrap="square" lIns="38100" tIns="28575" rIns="38100" bIns="28575" anchor="t">
            <a:normAutofit/>
          </a:bodyPr>
          <a:lstStyle/>
          <a:p>
            <a:pPr algn="ctr">
              <a:defRPr sz="900" b="1" i="0">
                <a:solidFill>
                  <a:srgbClr val="5E6D78"/>
                </a:solidFill>
                <a:latin typeface="DejaVu Sans"/>
                <a:ea typeface="DejaVu Sans"/>
                <a:cs typeface="DejaVu Sans"/>
              </a:defRPr>
            </a:pPr>
            <a:r>
              <a:rPr sz="900" b="1" i="0">
                <a:solidFill>
                  <a:srgbClr val="5E6D78"/>
                </a:solidFill>
                <a:latin typeface="DejaVu Sans"/>
                <a:ea typeface="DejaVu Sans"/>
                <a:cs typeface="DejaVu Sans"/>
              </a:rPr>
              <a:t>CURRENT</a:t>
            </a:r>
          </a:p>
        </p:txBody>
      </p:sp>
      <p:sp>
        <p:nvSpPr>
          <p:cNvPr id="39" name="Rectangle 38">
            <a:extLst>
              <a:ext uri="{FF2B5EF4-FFF2-40B4-BE49-F238E27FC236}">
                <a16:creationId xmlns:a16="http://schemas.microsoft.com/office/drawing/2014/main" id="{5BD6EDB0-E66B-4E18-BFBE-B131F2578F4D}"/>
              </a:ext>
            </a:extLst>
          </p:cNvPr>
          <p:cNvSpPr>
            <a:spLocks noGrp="1"/>
          </p:cNvSpPr>
          <p:nvPr/>
        </p:nvSpPr>
        <p:spPr>
          <a:xfrm>
            <a:off x="6381750" y="3390900"/>
            <a:ext cx="1104900" cy="209550"/>
          </a:xfrm>
          <a:prstGeom prst="rect">
            <a:avLst/>
          </a:prstGeom>
          <a:noFill/>
          <a:ln w="0">
            <a:noFill/>
          </a:ln>
        </p:spPr>
        <p:txBody>
          <a:bodyPr wrap="square" lIns="38100" tIns="28575" rIns="38100" bIns="28575" anchor="t">
            <a:normAutofit/>
          </a:bodyPr>
          <a:lstStyle/>
          <a:p>
            <a:pPr algn="ctr">
              <a:defRPr sz="900" b="1" i="0">
                <a:solidFill>
                  <a:srgbClr val="5E6D78"/>
                </a:solidFill>
                <a:latin typeface="DejaVu Sans"/>
                <a:ea typeface="DejaVu Sans"/>
                <a:cs typeface="DejaVu Sans"/>
              </a:defRPr>
            </a:pPr>
            <a:r>
              <a:rPr sz="900" b="1" i="0">
                <a:solidFill>
                  <a:srgbClr val="5E6D78"/>
                </a:solidFill>
                <a:latin typeface="DejaVu Sans"/>
                <a:ea typeface="DejaVu Sans"/>
                <a:cs typeface="DejaVu Sans"/>
              </a:rPr>
              <a:t>CONFIDENCE</a:t>
            </a:r>
          </a:p>
        </p:txBody>
      </p:sp>
      <p:sp>
        <p:nvSpPr>
          <p:cNvPr id="40" name="Rectangle 39">
            <a:extLst>
              <a:ext uri="{FF2B5EF4-FFF2-40B4-BE49-F238E27FC236}">
                <a16:creationId xmlns:a16="http://schemas.microsoft.com/office/drawing/2014/main" id="{BFDA770A-E826-4DAB-875C-ECCBB9E48D59}"/>
              </a:ext>
            </a:extLst>
          </p:cNvPr>
          <p:cNvSpPr>
            <a:spLocks noGrp="1"/>
          </p:cNvSpPr>
          <p:nvPr/>
        </p:nvSpPr>
        <p:spPr>
          <a:xfrm>
            <a:off x="381000" y="3629025"/>
            <a:ext cx="7200900" cy="428625"/>
          </a:xfrm>
          <a:prstGeom prst="rect">
            <a:avLst/>
          </a:prstGeom>
          <a:solidFill>
            <a:schemeClr val="tx2">
              <a:lumMod val="10000"/>
              <a:lumOff val="90000"/>
            </a:schemeClr>
          </a:solidFill>
          <a:ln w="0">
            <a:noFill/>
          </a:ln>
        </p:spPr>
        <p:txBody>
          <a:bodyPr/>
          <a:lstStyle/>
          <a:p>
            <a:endParaRPr lang="en-US"/>
          </a:p>
        </p:txBody>
      </p:sp>
      <p:sp>
        <p:nvSpPr>
          <p:cNvPr id="41" name="Rectangle 40">
            <a:extLst>
              <a:ext uri="{FF2B5EF4-FFF2-40B4-BE49-F238E27FC236}">
                <a16:creationId xmlns:a16="http://schemas.microsoft.com/office/drawing/2014/main" id="{E6BFFCB6-FE06-4A01-871C-2D5D47F01D88}"/>
              </a:ext>
            </a:extLst>
          </p:cNvPr>
          <p:cNvSpPr>
            <a:spLocks noGrp="1"/>
          </p:cNvSpPr>
          <p:nvPr/>
        </p:nvSpPr>
        <p:spPr>
          <a:xfrm>
            <a:off x="457200" y="3667125"/>
            <a:ext cx="3067050" cy="314325"/>
          </a:xfrm>
          <a:prstGeom prst="rect">
            <a:avLst/>
          </a:prstGeom>
          <a:noFill/>
          <a:ln w="0">
            <a:noFill/>
          </a:ln>
        </p:spPr>
        <p:txBody>
          <a:bodyPr wrap="square" lIns="38100" tIns="28575" rIns="38100" bIns="28575" anchor="ctr">
            <a:normAutofit/>
          </a:bodyPr>
          <a:lstStyle/>
          <a:p>
            <a:pPr algn="l">
              <a:defRPr sz="1200" b="0" i="1">
                <a:solidFill>
                  <a:srgbClr val="5E6D78"/>
                </a:solidFill>
                <a:latin typeface="DejaVu Sans"/>
                <a:ea typeface="DejaVu Sans"/>
                <a:cs typeface="DejaVu Sans"/>
              </a:defRPr>
            </a:pPr>
            <a:r>
              <a:rPr sz="1200" b="0" i="1">
                <a:solidFill>
                  <a:srgbClr val="5E6D78"/>
                </a:solidFill>
                <a:latin typeface="DejaVu Sans"/>
                <a:ea typeface="DejaVu Sans"/>
                <a:cs typeface="DejaVu Sans"/>
              </a:rPr>
              <a:t>KR1  Measurable result</a:t>
            </a:r>
          </a:p>
        </p:txBody>
      </p:sp>
      <p:sp>
        <p:nvSpPr>
          <p:cNvPr id="42" name="Rectangle 41">
            <a:extLst>
              <a:ext uri="{FF2B5EF4-FFF2-40B4-BE49-F238E27FC236}">
                <a16:creationId xmlns:a16="http://schemas.microsoft.com/office/drawing/2014/main" id="{338D0AF7-7B14-4FEE-A617-CB75ABC093E7}"/>
              </a:ext>
            </a:extLst>
          </p:cNvPr>
          <p:cNvSpPr>
            <a:spLocks noGrp="1"/>
          </p:cNvSpPr>
          <p:nvPr/>
        </p:nvSpPr>
        <p:spPr>
          <a:xfrm>
            <a:off x="3638550" y="3667125"/>
            <a:ext cx="838200" cy="314325"/>
          </a:xfrm>
          <a:prstGeom prst="rect">
            <a:avLst/>
          </a:prstGeom>
          <a:noFill/>
          <a:ln w="0">
            <a:noFill/>
          </a:ln>
        </p:spPr>
        <p:txBody>
          <a:bodyPr wrap="square" lIns="38100" tIns="28575" rIns="38100" bIns="28575" anchor="ctr">
            <a:normAutofit/>
          </a:bodyPr>
          <a:lstStyle/>
          <a:p>
            <a:pPr algn="ctr">
              <a:defRPr sz="1125" b="0" i="1">
                <a:solidFill>
                  <a:srgbClr val="5E6D78"/>
                </a:solidFill>
                <a:latin typeface="DejaVu Sans"/>
                <a:ea typeface="DejaVu Sans"/>
                <a:cs typeface="DejaVu Sans"/>
              </a:defRPr>
            </a:pPr>
            <a:r>
              <a:rPr sz="1125" b="0" i="1">
                <a:solidFill>
                  <a:srgbClr val="5E6D78"/>
                </a:solidFill>
                <a:latin typeface="DejaVu Sans"/>
                <a:ea typeface="DejaVu Sans"/>
                <a:cs typeface="DejaVu Sans"/>
              </a:rPr>
              <a:t>Value</a:t>
            </a:r>
          </a:p>
        </p:txBody>
      </p:sp>
      <p:sp>
        <p:nvSpPr>
          <p:cNvPr id="43" name="Rectangle 42">
            <a:extLst>
              <a:ext uri="{FF2B5EF4-FFF2-40B4-BE49-F238E27FC236}">
                <a16:creationId xmlns:a16="http://schemas.microsoft.com/office/drawing/2014/main" id="{0C6E1AA2-06D2-49A0-9942-0F616DF3060F}"/>
              </a:ext>
            </a:extLst>
          </p:cNvPr>
          <p:cNvSpPr>
            <a:spLocks noGrp="1"/>
          </p:cNvSpPr>
          <p:nvPr/>
        </p:nvSpPr>
        <p:spPr>
          <a:xfrm>
            <a:off x="4552950" y="3667125"/>
            <a:ext cx="838200" cy="314325"/>
          </a:xfrm>
          <a:prstGeom prst="rect">
            <a:avLst/>
          </a:prstGeom>
          <a:noFill/>
          <a:ln w="0">
            <a:noFill/>
          </a:ln>
        </p:spPr>
        <p:txBody>
          <a:bodyPr wrap="square" lIns="38100" tIns="28575" rIns="38100" bIns="28575" anchor="ctr">
            <a:normAutofit/>
          </a:bodyPr>
          <a:lstStyle/>
          <a:p>
            <a:pPr algn="ctr">
              <a:defRPr sz="1125" b="0" i="1">
                <a:solidFill>
                  <a:srgbClr val="5E6D78"/>
                </a:solidFill>
                <a:latin typeface="DejaVu Sans"/>
                <a:ea typeface="DejaVu Sans"/>
                <a:cs typeface="DejaVu Sans"/>
              </a:defRPr>
            </a:pPr>
            <a:r>
              <a:rPr sz="1125" b="0" i="1">
                <a:solidFill>
                  <a:srgbClr val="5E6D78"/>
                </a:solidFill>
                <a:latin typeface="DejaVu Sans"/>
                <a:ea typeface="DejaVu Sans"/>
                <a:cs typeface="DejaVu Sans"/>
              </a:rPr>
              <a:t>Value</a:t>
            </a:r>
          </a:p>
        </p:txBody>
      </p:sp>
      <p:sp>
        <p:nvSpPr>
          <p:cNvPr id="44" name="Rectangle 43">
            <a:extLst>
              <a:ext uri="{FF2B5EF4-FFF2-40B4-BE49-F238E27FC236}">
                <a16:creationId xmlns:a16="http://schemas.microsoft.com/office/drawing/2014/main" id="{89E4BE8C-4759-4CCB-A2D2-9F9DFB2BD18D}"/>
              </a:ext>
            </a:extLst>
          </p:cNvPr>
          <p:cNvSpPr>
            <a:spLocks noGrp="1"/>
          </p:cNvSpPr>
          <p:nvPr/>
        </p:nvSpPr>
        <p:spPr>
          <a:xfrm>
            <a:off x="5467350" y="3667125"/>
            <a:ext cx="838200" cy="314325"/>
          </a:xfrm>
          <a:prstGeom prst="rect">
            <a:avLst/>
          </a:prstGeom>
          <a:noFill/>
          <a:ln w="0">
            <a:noFill/>
          </a:ln>
        </p:spPr>
        <p:txBody>
          <a:bodyPr wrap="square" lIns="38100" tIns="28575" rIns="38100" bIns="28575" anchor="ctr">
            <a:normAutofit/>
          </a:bodyPr>
          <a:lstStyle/>
          <a:p>
            <a:pPr algn="ctr">
              <a:defRPr sz="1125" b="0" i="1">
                <a:solidFill>
                  <a:srgbClr val="5E6D78"/>
                </a:solidFill>
                <a:latin typeface="DejaVu Sans"/>
                <a:ea typeface="DejaVu Sans"/>
                <a:cs typeface="DejaVu Sans"/>
              </a:defRPr>
            </a:pPr>
            <a:r>
              <a:rPr sz="1125" b="0" i="1">
                <a:solidFill>
                  <a:srgbClr val="5E6D78"/>
                </a:solidFill>
                <a:latin typeface="DejaVu Sans"/>
                <a:ea typeface="DejaVu Sans"/>
                <a:cs typeface="DejaVu Sans"/>
              </a:rPr>
              <a:t>Value</a:t>
            </a:r>
          </a:p>
        </p:txBody>
      </p:sp>
      <p:sp>
        <p:nvSpPr>
          <p:cNvPr id="45" name="Rectangle 44">
            <a:extLst>
              <a:ext uri="{FF2B5EF4-FFF2-40B4-BE49-F238E27FC236}">
                <a16:creationId xmlns:a16="http://schemas.microsoft.com/office/drawing/2014/main" id="{B8B707C5-218A-4C60-8E2B-C89B9BC486AF}"/>
              </a:ext>
            </a:extLst>
          </p:cNvPr>
          <p:cNvSpPr>
            <a:spLocks noGrp="1"/>
          </p:cNvSpPr>
          <p:nvPr/>
        </p:nvSpPr>
        <p:spPr>
          <a:xfrm>
            <a:off x="6381750" y="3667125"/>
            <a:ext cx="1104900" cy="314325"/>
          </a:xfrm>
          <a:prstGeom prst="rect">
            <a:avLst/>
          </a:prstGeom>
          <a:noFill/>
          <a:ln w="0">
            <a:noFill/>
          </a:ln>
        </p:spPr>
        <p:txBody>
          <a:bodyPr wrap="square" lIns="38100" tIns="28575" rIns="38100" bIns="28575" anchor="ctr">
            <a:normAutofit/>
          </a:bodyPr>
          <a:lstStyle/>
          <a:p>
            <a:pPr algn="ctr">
              <a:defRPr sz="1125" b="0" i="1">
                <a:solidFill>
                  <a:srgbClr val="5E6D78"/>
                </a:solidFill>
                <a:latin typeface="DejaVu Sans"/>
                <a:ea typeface="DejaVu Sans"/>
                <a:cs typeface="DejaVu Sans"/>
              </a:defRPr>
            </a:pPr>
            <a:r>
              <a:rPr sz="1125" b="0" i="1">
                <a:solidFill>
                  <a:srgbClr val="5E6D78"/>
                </a:solidFill>
                <a:latin typeface="DejaVu Sans"/>
                <a:ea typeface="DejaVu Sans"/>
                <a:cs typeface="DejaVu Sans"/>
              </a:rPr>
              <a:t>H / M / L</a:t>
            </a:r>
          </a:p>
        </p:txBody>
      </p:sp>
      <p:sp>
        <p:nvSpPr>
          <p:cNvPr id="46" name="Rectangle 45">
            <a:extLst>
              <a:ext uri="{FF2B5EF4-FFF2-40B4-BE49-F238E27FC236}">
                <a16:creationId xmlns:a16="http://schemas.microsoft.com/office/drawing/2014/main" id="{CCC52338-F7D1-42A2-8639-E502874D079B}"/>
              </a:ext>
            </a:extLst>
          </p:cNvPr>
          <p:cNvSpPr>
            <a:spLocks noGrp="1"/>
          </p:cNvSpPr>
          <p:nvPr/>
        </p:nvSpPr>
        <p:spPr>
          <a:xfrm>
            <a:off x="419100" y="4067175"/>
            <a:ext cx="7124700" cy="9525"/>
          </a:xfrm>
          <a:prstGeom prst="rect">
            <a:avLst/>
          </a:prstGeom>
          <a:solidFill>
            <a:srgbClr val="D6DDE2"/>
          </a:solidFill>
          <a:ln w="0">
            <a:noFill/>
          </a:ln>
        </p:spPr>
        <p:txBody>
          <a:bodyPr/>
          <a:lstStyle/>
          <a:p>
            <a:endParaRPr lang="en-US"/>
          </a:p>
        </p:txBody>
      </p:sp>
      <p:sp>
        <p:nvSpPr>
          <p:cNvPr id="47" name="Rectangle 46">
            <a:extLst>
              <a:ext uri="{FF2B5EF4-FFF2-40B4-BE49-F238E27FC236}">
                <a16:creationId xmlns:a16="http://schemas.microsoft.com/office/drawing/2014/main" id="{B00F9C4F-26F5-4B53-8FE3-0BA2FCE65714}"/>
              </a:ext>
            </a:extLst>
          </p:cNvPr>
          <p:cNvSpPr>
            <a:spLocks noGrp="1"/>
          </p:cNvSpPr>
          <p:nvPr/>
        </p:nvSpPr>
        <p:spPr>
          <a:xfrm>
            <a:off x="457200" y="4133850"/>
            <a:ext cx="3067050" cy="314325"/>
          </a:xfrm>
          <a:prstGeom prst="rect">
            <a:avLst/>
          </a:prstGeom>
          <a:noFill/>
          <a:ln w="0">
            <a:noFill/>
          </a:ln>
        </p:spPr>
        <p:txBody>
          <a:bodyPr wrap="square" lIns="38100" tIns="28575" rIns="38100" bIns="28575" anchor="ctr">
            <a:normAutofit/>
          </a:bodyPr>
          <a:lstStyle/>
          <a:p>
            <a:pPr algn="l">
              <a:defRPr sz="1200" b="0" i="1">
                <a:solidFill>
                  <a:srgbClr val="5E6D78"/>
                </a:solidFill>
                <a:latin typeface="DejaVu Sans"/>
                <a:ea typeface="DejaVu Sans"/>
                <a:cs typeface="DejaVu Sans"/>
              </a:defRPr>
            </a:pPr>
            <a:r>
              <a:rPr sz="1200" b="0" i="1">
                <a:solidFill>
                  <a:srgbClr val="5E6D78"/>
                </a:solidFill>
                <a:latin typeface="DejaVu Sans"/>
                <a:ea typeface="DejaVu Sans"/>
                <a:cs typeface="DejaVu Sans"/>
              </a:rPr>
              <a:t>KR2  Measurable result</a:t>
            </a:r>
          </a:p>
        </p:txBody>
      </p:sp>
      <p:sp>
        <p:nvSpPr>
          <p:cNvPr id="48" name="Rectangle 47">
            <a:extLst>
              <a:ext uri="{FF2B5EF4-FFF2-40B4-BE49-F238E27FC236}">
                <a16:creationId xmlns:a16="http://schemas.microsoft.com/office/drawing/2014/main" id="{B55B5BEC-BCED-453A-B1BC-BBF71C0BF62C}"/>
              </a:ext>
            </a:extLst>
          </p:cNvPr>
          <p:cNvSpPr>
            <a:spLocks noGrp="1"/>
          </p:cNvSpPr>
          <p:nvPr/>
        </p:nvSpPr>
        <p:spPr>
          <a:xfrm>
            <a:off x="3638550" y="4133850"/>
            <a:ext cx="838200" cy="314325"/>
          </a:xfrm>
          <a:prstGeom prst="rect">
            <a:avLst/>
          </a:prstGeom>
          <a:noFill/>
          <a:ln w="0">
            <a:noFill/>
          </a:ln>
        </p:spPr>
        <p:txBody>
          <a:bodyPr wrap="square" lIns="38100" tIns="28575" rIns="38100" bIns="28575" anchor="ctr">
            <a:normAutofit/>
          </a:bodyPr>
          <a:lstStyle/>
          <a:p>
            <a:pPr algn="ctr">
              <a:defRPr sz="1125" b="0" i="1">
                <a:solidFill>
                  <a:srgbClr val="5E6D78"/>
                </a:solidFill>
                <a:latin typeface="DejaVu Sans"/>
                <a:ea typeface="DejaVu Sans"/>
                <a:cs typeface="DejaVu Sans"/>
              </a:defRPr>
            </a:pPr>
            <a:r>
              <a:rPr sz="1125" b="0" i="1">
                <a:solidFill>
                  <a:srgbClr val="5E6D78"/>
                </a:solidFill>
                <a:latin typeface="DejaVu Sans"/>
                <a:ea typeface="DejaVu Sans"/>
                <a:cs typeface="DejaVu Sans"/>
              </a:rPr>
              <a:t>Value</a:t>
            </a:r>
          </a:p>
        </p:txBody>
      </p:sp>
      <p:sp>
        <p:nvSpPr>
          <p:cNvPr id="49" name="Rectangle 48">
            <a:extLst>
              <a:ext uri="{FF2B5EF4-FFF2-40B4-BE49-F238E27FC236}">
                <a16:creationId xmlns:a16="http://schemas.microsoft.com/office/drawing/2014/main" id="{94C42C3C-02BA-45FB-A2ED-67C2A9BC86B5}"/>
              </a:ext>
            </a:extLst>
          </p:cNvPr>
          <p:cNvSpPr>
            <a:spLocks noGrp="1"/>
          </p:cNvSpPr>
          <p:nvPr/>
        </p:nvSpPr>
        <p:spPr>
          <a:xfrm>
            <a:off x="4552950" y="4133850"/>
            <a:ext cx="838200" cy="314325"/>
          </a:xfrm>
          <a:prstGeom prst="rect">
            <a:avLst/>
          </a:prstGeom>
          <a:noFill/>
          <a:ln w="0">
            <a:noFill/>
          </a:ln>
        </p:spPr>
        <p:txBody>
          <a:bodyPr wrap="square" lIns="38100" tIns="28575" rIns="38100" bIns="28575" anchor="ctr">
            <a:normAutofit/>
          </a:bodyPr>
          <a:lstStyle/>
          <a:p>
            <a:pPr algn="ctr">
              <a:defRPr sz="1125" b="0" i="1">
                <a:solidFill>
                  <a:srgbClr val="5E6D78"/>
                </a:solidFill>
                <a:latin typeface="DejaVu Sans"/>
                <a:ea typeface="DejaVu Sans"/>
                <a:cs typeface="DejaVu Sans"/>
              </a:defRPr>
            </a:pPr>
            <a:r>
              <a:rPr sz="1125" b="0" i="1">
                <a:solidFill>
                  <a:srgbClr val="5E6D78"/>
                </a:solidFill>
                <a:latin typeface="DejaVu Sans"/>
                <a:ea typeface="DejaVu Sans"/>
                <a:cs typeface="DejaVu Sans"/>
              </a:rPr>
              <a:t>Value</a:t>
            </a:r>
          </a:p>
        </p:txBody>
      </p:sp>
      <p:sp>
        <p:nvSpPr>
          <p:cNvPr id="50" name="Rectangle 49">
            <a:extLst>
              <a:ext uri="{FF2B5EF4-FFF2-40B4-BE49-F238E27FC236}">
                <a16:creationId xmlns:a16="http://schemas.microsoft.com/office/drawing/2014/main" id="{4AA354F4-5027-443A-B0E6-E69218EFDE18}"/>
              </a:ext>
            </a:extLst>
          </p:cNvPr>
          <p:cNvSpPr>
            <a:spLocks noGrp="1"/>
          </p:cNvSpPr>
          <p:nvPr/>
        </p:nvSpPr>
        <p:spPr>
          <a:xfrm>
            <a:off x="5467350" y="4133850"/>
            <a:ext cx="838200" cy="314325"/>
          </a:xfrm>
          <a:prstGeom prst="rect">
            <a:avLst/>
          </a:prstGeom>
          <a:noFill/>
          <a:ln w="0">
            <a:noFill/>
          </a:ln>
        </p:spPr>
        <p:txBody>
          <a:bodyPr wrap="square" lIns="38100" tIns="28575" rIns="38100" bIns="28575" anchor="ctr">
            <a:normAutofit/>
          </a:bodyPr>
          <a:lstStyle/>
          <a:p>
            <a:pPr algn="ctr">
              <a:defRPr sz="1125" b="0" i="1">
                <a:solidFill>
                  <a:srgbClr val="5E6D78"/>
                </a:solidFill>
                <a:latin typeface="DejaVu Sans"/>
                <a:ea typeface="DejaVu Sans"/>
                <a:cs typeface="DejaVu Sans"/>
              </a:defRPr>
            </a:pPr>
            <a:r>
              <a:rPr sz="1125" b="0" i="1">
                <a:solidFill>
                  <a:srgbClr val="5E6D78"/>
                </a:solidFill>
                <a:latin typeface="DejaVu Sans"/>
                <a:ea typeface="DejaVu Sans"/>
                <a:cs typeface="DejaVu Sans"/>
              </a:rPr>
              <a:t>Value</a:t>
            </a:r>
          </a:p>
        </p:txBody>
      </p:sp>
      <p:sp>
        <p:nvSpPr>
          <p:cNvPr id="51" name="Rectangle 50">
            <a:extLst>
              <a:ext uri="{FF2B5EF4-FFF2-40B4-BE49-F238E27FC236}">
                <a16:creationId xmlns:a16="http://schemas.microsoft.com/office/drawing/2014/main" id="{22BCD560-5340-4E95-8370-00EEA72254F8}"/>
              </a:ext>
            </a:extLst>
          </p:cNvPr>
          <p:cNvSpPr>
            <a:spLocks noGrp="1"/>
          </p:cNvSpPr>
          <p:nvPr/>
        </p:nvSpPr>
        <p:spPr>
          <a:xfrm>
            <a:off x="6381750" y="4133850"/>
            <a:ext cx="1104900" cy="314325"/>
          </a:xfrm>
          <a:prstGeom prst="rect">
            <a:avLst/>
          </a:prstGeom>
          <a:noFill/>
          <a:ln w="0">
            <a:noFill/>
          </a:ln>
        </p:spPr>
        <p:txBody>
          <a:bodyPr wrap="square" lIns="38100" tIns="28575" rIns="38100" bIns="28575" anchor="ctr">
            <a:normAutofit/>
          </a:bodyPr>
          <a:lstStyle/>
          <a:p>
            <a:pPr algn="ctr">
              <a:defRPr sz="1125" b="0" i="1">
                <a:solidFill>
                  <a:srgbClr val="5E6D78"/>
                </a:solidFill>
                <a:latin typeface="DejaVu Sans"/>
                <a:ea typeface="DejaVu Sans"/>
                <a:cs typeface="DejaVu Sans"/>
              </a:defRPr>
            </a:pPr>
            <a:r>
              <a:rPr sz="1125" b="0" i="1">
                <a:solidFill>
                  <a:srgbClr val="5E6D78"/>
                </a:solidFill>
                <a:latin typeface="DejaVu Sans"/>
                <a:ea typeface="DejaVu Sans"/>
                <a:cs typeface="DejaVu Sans"/>
              </a:rPr>
              <a:t>H / M / L</a:t>
            </a:r>
          </a:p>
        </p:txBody>
      </p:sp>
      <p:sp>
        <p:nvSpPr>
          <p:cNvPr id="52" name="Rectangle 51">
            <a:extLst>
              <a:ext uri="{FF2B5EF4-FFF2-40B4-BE49-F238E27FC236}">
                <a16:creationId xmlns:a16="http://schemas.microsoft.com/office/drawing/2014/main" id="{2DD295DF-7B12-4241-91C7-72DB283FFFFD}"/>
              </a:ext>
            </a:extLst>
          </p:cNvPr>
          <p:cNvSpPr>
            <a:spLocks noGrp="1"/>
          </p:cNvSpPr>
          <p:nvPr/>
        </p:nvSpPr>
        <p:spPr>
          <a:xfrm>
            <a:off x="419100" y="4533900"/>
            <a:ext cx="7124700" cy="9525"/>
          </a:xfrm>
          <a:prstGeom prst="rect">
            <a:avLst/>
          </a:prstGeom>
          <a:solidFill>
            <a:srgbClr val="D6DDE2"/>
          </a:solidFill>
          <a:ln w="0">
            <a:noFill/>
          </a:ln>
        </p:spPr>
        <p:txBody>
          <a:bodyPr/>
          <a:lstStyle/>
          <a:p>
            <a:endParaRPr lang="en-US"/>
          </a:p>
        </p:txBody>
      </p:sp>
      <p:sp>
        <p:nvSpPr>
          <p:cNvPr id="53" name="Rectangle 52">
            <a:extLst>
              <a:ext uri="{FF2B5EF4-FFF2-40B4-BE49-F238E27FC236}">
                <a16:creationId xmlns:a16="http://schemas.microsoft.com/office/drawing/2014/main" id="{9FCE5423-9078-405F-8C5C-FD41E8657A0E}"/>
              </a:ext>
            </a:extLst>
          </p:cNvPr>
          <p:cNvSpPr>
            <a:spLocks noGrp="1"/>
          </p:cNvSpPr>
          <p:nvPr/>
        </p:nvSpPr>
        <p:spPr>
          <a:xfrm>
            <a:off x="381000" y="4562475"/>
            <a:ext cx="7200900" cy="428625"/>
          </a:xfrm>
          <a:prstGeom prst="rect">
            <a:avLst/>
          </a:prstGeom>
          <a:solidFill>
            <a:schemeClr val="tx2">
              <a:lumMod val="10000"/>
              <a:lumOff val="90000"/>
            </a:schemeClr>
          </a:solidFill>
          <a:ln w="0">
            <a:noFill/>
          </a:ln>
        </p:spPr>
        <p:txBody>
          <a:bodyPr/>
          <a:lstStyle/>
          <a:p>
            <a:endParaRPr lang="en-US"/>
          </a:p>
        </p:txBody>
      </p:sp>
      <p:sp>
        <p:nvSpPr>
          <p:cNvPr id="54" name="Rectangle 53">
            <a:extLst>
              <a:ext uri="{FF2B5EF4-FFF2-40B4-BE49-F238E27FC236}">
                <a16:creationId xmlns:a16="http://schemas.microsoft.com/office/drawing/2014/main" id="{53D37233-B9BE-4CF0-B46D-096D0EFF8FCA}"/>
              </a:ext>
            </a:extLst>
          </p:cNvPr>
          <p:cNvSpPr>
            <a:spLocks noGrp="1"/>
          </p:cNvSpPr>
          <p:nvPr/>
        </p:nvSpPr>
        <p:spPr>
          <a:xfrm>
            <a:off x="457200" y="4600575"/>
            <a:ext cx="3067050" cy="314325"/>
          </a:xfrm>
          <a:prstGeom prst="rect">
            <a:avLst/>
          </a:prstGeom>
          <a:noFill/>
          <a:ln w="0">
            <a:noFill/>
          </a:ln>
        </p:spPr>
        <p:txBody>
          <a:bodyPr wrap="square" lIns="38100" tIns="28575" rIns="38100" bIns="28575" anchor="ctr">
            <a:normAutofit/>
          </a:bodyPr>
          <a:lstStyle/>
          <a:p>
            <a:pPr algn="l">
              <a:defRPr sz="1200" b="0" i="1">
                <a:solidFill>
                  <a:srgbClr val="5E6D78"/>
                </a:solidFill>
                <a:latin typeface="DejaVu Sans"/>
                <a:ea typeface="DejaVu Sans"/>
                <a:cs typeface="DejaVu Sans"/>
              </a:defRPr>
            </a:pPr>
            <a:r>
              <a:rPr sz="1200" b="0" i="1">
                <a:solidFill>
                  <a:srgbClr val="5E6D78"/>
                </a:solidFill>
                <a:latin typeface="DejaVu Sans"/>
                <a:ea typeface="DejaVu Sans"/>
                <a:cs typeface="DejaVu Sans"/>
              </a:rPr>
              <a:t>KR3  Measurable result</a:t>
            </a:r>
          </a:p>
        </p:txBody>
      </p:sp>
      <p:sp>
        <p:nvSpPr>
          <p:cNvPr id="55" name="Rectangle 54">
            <a:extLst>
              <a:ext uri="{FF2B5EF4-FFF2-40B4-BE49-F238E27FC236}">
                <a16:creationId xmlns:a16="http://schemas.microsoft.com/office/drawing/2014/main" id="{26912870-D313-4019-9B88-64AB67FBBC99}"/>
              </a:ext>
            </a:extLst>
          </p:cNvPr>
          <p:cNvSpPr>
            <a:spLocks noGrp="1"/>
          </p:cNvSpPr>
          <p:nvPr/>
        </p:nvSpPr>
        <p:spPr>
          <a:xfrm>
            <a:off x="3638550" y="4600575"/>
            <a:ext cx="838200" cy="314325"/>
          </a:xfrm>
          <a:prstGeom prst="rect">
            <a:avLst/>
          </a:prstGeom>
          <a:noFill/>
          <a:ln w="0">
            <a:noFill/>
          </a:ln>
        </p:spPr>
        <p:txBody>
          <a:bodyPr wrap="square" lIns="38100" tIns="28575" rIns="38100" bIns="28575" anchor="ctr">
            <a:normAutofit/>
          </a:bodyPr>
          <a:lstStyle/>
          <a:p>
            <a:pPr algn="ctr">
              <a:defRPr sz="1125" b="0" i="1">
                <a:solidFill>
                  <a:srgbClr val="5E6D78"/>
                </a:solidFill>
                <a:latin typeface="DejaVu Sans"/>
                <a:ea typeface="DejaVu Sans"/>
                <a:cs typeface="DejaVu Sans"/>
              </a:defRPr>
            </a:pPr>
            <a:r>
              <a:rPr sz="1125" b="0" i="1">
                <a:solidFill>
                  <a:srgbClr val="5E6D78"/>
                </a:solidFill>
                <a:latin typeface="DejaVu Sans"/>
                <a:ea typeface="DejaVu Sans"/>
                <a:cs typeface="DejaVu Sans"/>
              </a:rPr>
              <a:t>Value</a:t>
            </a:r>
          </a:p>
        </p:txBody>
      </p:sp>
      <p:sp>
        <p:nvSpPr>
          <p:cNvPr id="56" name="Rectangle 55">
            <a:extLst>
              <a:ext uri="{FF2B5EF4-FFF2-40B4-BE49-F238E27FC236}">
                <a16:creationId xmlns:a16="http://schemas.microsoft.com/office/drawing/2014/main" id="{B67459DA-3910-4EED-AE02-ABA56055D203}"/>
              </a:ext>
            </a:extLst>
          </p:cNvPr>
          <p:cNvSpPr>
            <a:spLocks noGrp="1"/>
          </p:cNvSpPr>
          <p:nvPr/>
        </p:nvSpPr>
        <p:spPr>
          <a:xfrm>
            <a:off x="4552950" y="4600575"/>
            <a:ext cx="838200" cy="314325"/>
          </a:xfrm>
          <a:prstGeom prst="rect">
            <a:avLst/>
          </a:prstGeom>
          <a:noFill/>
          <a:ln w="0">
            <a:noFill/>
          </a:ln>
        </p:spPr>
        <p:txBody>
          <a:bodyPr wrap="square" lIns="38100" tIns="28575" rIns="38100" bIns="28575" anchor="ctr">
            <a:normAutofit/>
          </a:bodyPr>
          <a:lstStyle/>
          <a:p>
            <a:pPr algn="ctr">
              <a:defRPr sz="1125" b="0" i="1">
                <a:solidFill>
                  <a:srgbClr val="5E6D78"/>
                </a:solidFill>
                <a:latin typeface="DejaVu Sans"/>
                <a:ea typeface="DejaVu Sans"/>
                <a:cs typeface="DejaVu Sans"/>
              </a:defRPr>
            </a:pPr>
            <a:r>
              <a:rPr sz="1125" b="0" i="1">
                <a:solidFill>
                  <a:srgbClr val="5E6D78"/>
                </a:solidFill>
                <a:latin typeface="DejaVu Sans"/>
                <a:ea typeface="DejaVu Sans"/>
                <a:cs typeface="DejaVu Sans"/>
              </a:rPr>
              <a:t>Value</a:t>
            </a:r>
          </a:p>
        </p:txBody>
      </p:sp>
      <p:sp>
        <p:nvSpPr>
          <p:cNvPr id="57" name="Rectangle 56">
            <a:extLst>
              <a:ext uri="{FF2B5EF4-FFF2-40B4-BE49-F238E27FC236}">
                <a16:creationId xmlns:a16="http://schemas.microsoft.com/office/drawing/2014/main" id="{D80526B6-4361-43EC-8690-6B08FDE563C8}"/>
              </a:ext>
            </a:extLst>
          </p:cNvPr>
          <p:cNvSpPr>
            <a:spLocks noGrp="1"/>
          </p:cNvSpPr>
          <p:nvPr/>
        </p:nvSpPr>
        <p:spPr>
          <a:xfrm>
            <a:off x="5467350" y="4600575"/>
            <a:ext cx="838200" cy="314325"/>
          </a:xfrm>
          <a:prstGeom prst="rect">
            <a:avLst/>
          </a:prstGeom>
          <a:noFill/>
          <a:ln w="0">
            <a:noFill/>
          </a:ln>
        </p:spPr>
        <p:txBody>
          <a:bodyPr wrap="square" lIns="38100" tIns="28575" rIns="38100" bIns="28575" anchor="ctr">
            <a:normAutofit/>
          </a:bodyPr>
          <a:lstStyle/>
          <a:p>
            <a:pPr algn="ctr">
              <a:defRPr sz="1125" b="0" i="1">
                <a:solidFill>
                  <a:srgbClr val="5E6D78"/>
                </a:solidFill>
                <a:latin typeface="DejaVu Sans"/>
                <a:ea typeface="DejaVu Sans"/>
                <a:cs typeface="DejaVu Sans"/>
              </a:defRPr>
            </a:pPr>
            <a:r>
              <a:rPr sz="1125" b="0" i="1">
                <a:solidFill>
                  <a:srgbClr val="5E6D78"/>
                </a:solidFill>
                <a:latin typeface="DejaVu Sans"/>
                <a:ea typeface="DejaVu Sans"/>
                <a:cs typeface="DejaVu Sans"/>
              </a:rPr>
              <a:t>Value</a:t>
            </a:r>
          </a:p>
        </p:txBody>
      </p:sp>
      <p:sp>
        <p:nvSpPr>
          <p:cNvPr id="58" name="Rectangle 57">
            <a:extLst>
              <a:ext uri="{FF2B5EF4-FFF2-40B4-BE49-F238E27FC236}">
                <a16:creationId xmlns:a16="http://schemas.microsoft.com/office/drawing/2014/main" id="{DF38E5E1-4DA5-4A00-BDE1-071986E928BA}"/>
              </a:ext>
            </a:extLst>
          </p:cNvPr>
          <p:cNvSpPr>
            <a:spLocks noGrp="1"/>
          </p:cNvSpPr>
          <p:nvPr/>
        </p:nvSpPr>
        <p:spPr>
          <a:xfrm>
            <a:off x="6381750" y="4600575"/>
            <a:ext cx="1104900" cy="314325"/>
          </a:xfrm>
          <a:prstGeom prst="rect">
            <a:avLst/>
          </a:prstGeom>
          <a:noFill/>
          <a:ln w="0">
            <a:noFill/>
          </a:ln>
        </p:spPr>
        <p:txBody>
          <a:bodyPr wrap="square" lIns="38100" tIns="28575" rIns="38100" bIns="28575" anchor="ctr">
            <a:normAutofit/>
          </a:bodyPr>
          <a:lstStyle/>
          <a:p>
            <a:pPr algn="ctr">
              <a:defRPr sz="1125" b="0" i="1">
                <a:solidFill>
                  <a:srgbClr val="5E6D78"/>
                </a:solidFill>
                <a:latin typeface="DejaVu Sans"/>
                <a:ea typeface="DejaVu Sans"/>
                <a:cs typeface="DejaVu Sans"/>
              </a:defRPr>
            </a:pPr>
            <a:r>
              <a:rPr sz="1125" b="0" i="1">
                <a:solidFill>
                  <a:srgbClr val="5E6D78"/>
                </a:solidFill>
                <a:latin typeface="DejaVu Sans"/>
                <a:ea typeface="DejaVu Sans"/>
                <a:cs typeface="DejaVu Sans"/>
              </a:rPr>
              <a:t>H / M / L</a:t>
            </a:r>
          </a:p>
        </p:txBody>
      </p:sp>
      <p:sp>
        <p:nvSpPr>
          <p:cNvPr id="59" name="Rectangle: Rounded Corners 58">
            <a:extLst>
              <a:ext uri="{FF2B5EF4-FFF2-40B4-BE49-F238E27FC236}">
                <a16:creationId xmlns:a16="http://schemas.microsoft.com/office/drawing/2014/main" id="{0D8CCEB0-1FA3-4CFC-8C02-5C74C28F111F}"/>
              </a:ext>
            </a:extLst>
          </p:cNvPr>
          <p:cNvSpPr>
            <a:spLocks noGrp="1"/>
          </p:cNvSpPr>
          <p:nvPr/>
        </p:nvSpPr>
        <p:spPr>
          <a:xfrm>
            <a:off x="304800" y="5267325"/>
            <a:ext cx="3581400" cy="1057275"/>
          </a:xfrm>
          <a:prstGeom prst="roundRect">
            <a:avLst>
              <a:gd name="adj" fmla="val 5405"/>
            </a:avLst>
          </a:prstGeom>
          <a:solidFill>
            <a:srgbClr val="FFFFFF"/>
          </a:solidFill>
          <a:ln w="9525">
            <a:solidFill>
              <a:srgbClr val="D6DDE2"/>
            </a:solidFill>
          </a:ln>
        </p:spPr>
        <p:txBody>
          <a:bodyPr/>
          <a:lstStyle/>
          <a:p>
            <a:endParaRPr lang="en-US"/>
          </a:p>
        </p:txBody>
      </p:sp>
      <p:sp>
        <p:nvSpPr>
          <p:cNvPr id="60" name="Rectangle 59">
            <a:extLst>
              <a:ext uri="{FF2B5EF4-FFF2-40B4-BE49-F238E27FC236}">
                <a16:creationId xmlns:a16="http://schemas.microsoft.com/office/drawing/2014/main" id="{357DCF55-92CC-4BA9-90C4-03AA8EFA1401}"/>
              </a:ext>
            </a:extLst>
          </p:cNvPr>
          <p:cNvSpPr>
            <a:spLocks noGrp="1"/>
          </p:cNvSpPr>
          <p:nvPr/>
        </p:nvSpPr>
        <p:spPr>
          <a:xfrm>
            <a:off x="438150" y="5343525"/>
            <a:ext cx="3295650" cy="180975"/>
          </a:xfrm>
          <a:prstGeom prst="rect">
            <a:avLst/>
          </a:prstGeom>
          <a:noFill/>
          <a:ln w="0">
            <a:noFill/>
          </a:ln>
        </p:spPr>
        <p:txBody>
          <a:bodyPr wrap="square" lIns="38100" tIns="28575" rIns="38100" bIns="28575" anchor="t">
            <a:normAutofit fontScale="90833" lnSpcReduction="10000"/>
          </a:bodyPr>
          <a:lstStyle/>
          <a:p>
            <a:pPr algn="l">
              <a:defRPr sz="975" b="1" i="0">
                <a:solidFill>
                  <a:srgbClr val="AD8538"/>
                </a:solidFill>
                <a:latin typeface="DejaVu Sans"/>
                <a:ea typeface="DejaVu Sans"/>
                <a:cs typeface="DejaVu Sans"/>
              </a:defRPr>
            </a:pPr>
            <a:r>
              <a:rPr sz="975" b="1" i="0" dirty="0">
                <a:solidFill>
                  <a:srgbClr val="FF4D6D"/>
                </a:solidFill>
                <a:latin typeface="DejaVu Sans"/>
                <a:ea typeface="DejaVu Sans"/>
                <a:cs typeface="DejaVu Sans"/>
              </a:rPr>
              <a:t>STRATEGIC ALIGNMENT</a:t>
            </a:r>
          </a:p>
        </p:txBody>
      </p:sp>
      <p:sp>
        <p:nvSpPr>
          <p:cNvPr id="61" name="Rectangle 60">
            <a:extLst>
              <a:ext uri="{FF2B5EF4-FFF2-40B4-BE49-F238E27FC236}">
                <a16:creationId xmlns:a16="http://schemas.microsoft.com/office/drawing/2014/main" id="{302370AA-5ABB-4989-BB20-F7970F0203A3}"/>
              </a:ext>
            </a:extLst>
          </p:cNvPr>
          <p:cNvSpPr>
            <a:spLocks noGrp="1"/>
          </p:cNvSpPr>
          <p:nvPr/>
        </p:nvSpPr>
        <p:spPr>
          <a:xfrm>
            <a:off x="438150" y="5553075"/>
            <a:ext cx="3295650" cy="276225"/>
          </a:xfrm>
          <a:prstGeom prst="rect">
            <a:avLst/>
          </a:prstGeom>
          <a:noFill/>
          <a:ln w="0">
            <a:noFill/>
          </a:ln>
        </p:spPr>
        <p:txBody>
          <a:bodyPr wrap="square" lIns="38100" tIns="28575" rIns="38100" bIns="28575" anchor="t">
            <a:normAutofit fontScale="67303" lnSpcReduction="20000"/>
          </a:bodyPr>
          <a:lstStyle/>
          <a:p>
            <a:pPr algn="l">
              <a:defRPr sz="1200" b="0" i="1">
                <a:solidFill>
                  <a:srgbClr val="5E6D78"/>
                </a:solidFill>
                <a:latin typeface="DejaVu Sans"/>
                <a:ea typeface="DejaVu Sans"/>
                <a:cs typeface="DejaVu Sans"/>
              </a:defRPr>
            </a:pPr>
            <a:r>
              <a:rPr sz="1200" b="0" i="1">
                <a:solidFill>
                  <a:srgbClr val="5E6D78"/>
                </a:solidFill>
                <a:latin typeface="DejaVu Sans"/>
                <a:ea typeface="DejaVu Sans"/>
                <a:cs typeface="DejaVu Sans"/>
              </a:rPr>
              <a:t>Which team or organizational priority does this support?</a:t>
            </a:r>
          </a:p>
        </p:txBody>
      </p:sp>
      <p:sp>
        <p:nvSpPr>
          <p:cNvPr id="62" name="Rectangle 61">
            <a:extLst>
              <a:ext uri="{FF2B5EF4-FFF2-40B4-BE49-F238E27FC236}">
                <a16:creationId xmlns:a16="http://schemas.microsoft.com/office/drawing/2014/main" id="{4D7E33AE-BEC9-411B-A939-FCF27A8822EB}"/>
              </a:ext>
            </a:extLst>
          </p:cNvPr>
          <p:cNvSpPr>
            <a:spLocks noGrp="1"/>
          </p:cNvSpPr>
          <p:nvPr/>
        </p:nvSpPr>
        <p:spPr>
          <a:xfrm>
            <a:off x="438150" y="5981700"/>
            <a:ext cx="3295650" cy="9525"/>
          </a:xfrm>
          <a:prstGeom prst="rect">
            <a:avLst/>
          </a:prstGeom>
          <a:solidFill>
            <a:srgbClr val="D6DDE2"/>
          </a:solidFill>
          <a:ln w="0">
            <a:noFill/>
          </a:ln>
        </p:spPr>
        <p:txBody>
          <a:bodyPr/>
          <a:lstStyle/>
          <a:p>
            <a:endParaRPr lang="en-US"/>
          </a:p>
        </p:txBody>
      </p:sp>
      <p:sp>
        <p:nvSpPr>
          <p:cNvPr id="63" name="Rectangle 62">
            <a:extLst>
              <a:ext uri="{FF2B5EF4-FFF2-40B4-BE49-F238E27FC236}">
                <a16:creationId xmlns:a16="http://schemas.microsoft.com/office/drawing/2014/main" id="{73E92E23-F3B5-4257-986A-706A27E660E9}"/>
              </a:ext>
            </a:extLst>
          </p:cNvPr>
          <p:cNvSpPr>
            <a:spLocks noGrp="1"/>
          </p:cNvSpPr>
          <p:nvPr/>
        </p:nvSpPr>
        <p:spPr>
          <a:xfrm>
            <a:off x="438150" y="6048375"/>
            <a:ext cx="3295650" cy="171450"/>
          </a:xfrm>
          <a:prstGeom prst="rect">
            <a:avLst/>
          </a:prstGeom>
          <a:noFill/>
          <a:ln w="0">
            <a:noFill/>
          </a:ln>
        </p:spPr>
        <p:txBody>
          <a:bodyPr wrap="square" lIns="38100" tIns="28575" rIns="38100" bIns="28575" anchor="t">
            <a:normAutofit fontScale="84423" lnSpcReduction="10000"/>
          </a:bodyPr>
          <a:lstStyle/>
          <a:p>
            <a:pPr algn="l">
              <a:defRPr sz="975" b="0" i="0">
                <a:solidFill>
                  <a:srgbClr val="5E6D78"/>
                </a:solidFill>
                <a:latin typeface="DejaVu Sans"/>
                <a:ea typeface="DejaVu Sans"/>
                <a:cs typeface="DejaVu Sans"/>
              </a:defRPr>
            </a:pPr>
            <a:r>
              <a:rPr sz="975" b="0" i="0">
                <a:solidFill>
                  <a:srgbClr val="5E6D78"/>
                </a:solidFill>
                <a:latin typeface="DejaVu Sans"/>
                <a:ea typeface="DejaVu Sans"/>
                <a:cs typeface="DejaVu Sans"/>
              </a:rPr>
              <a:t>Evidence or customer signal:</a:t>
            </a:r>
          </a:p>
        </p:txBody>
      </p:sp>
      <p:sp>
        <p:nvSpPr>
          <p:cNvPr id="64" name="Rectangle: Rounded Corners 63">
            <a:extLst>
              <a:ext uri="{FF2B5EF4-FFF2-40B4-BE49-F238E27FC236}">
                <a16:creationId xmlns:a16="http://schemas.microsoft.com/office/drawing/2014/main" id="{F8716352-EED6-4E16-91DC-E38BA8371397}"/>
              </a:ext>
            </a:extLst>
          </p:cNvPr>
          <p:cNvSpPr>
            <a:spLocks noGrp="1"/>
          </p:cNvSpPr>
          <p:nvPr/>
        </p:nvSpPr>
        <p:spPr>
          <a:xfrm>
            <a:off x="4000500" y="5267325"/>
            <a:ext cx="3657600" cy="1057275"/>
          </a:xfrm>
          <a:prstGeom prst="roundRect">
            <a:avLst>
              <a:gd name="adj" fmla="val 5405"/>
            </a:avLst>
          </a:prstGeom>
          <a:solidFill>
            <a:srgbClr val="FFFFFF"/>
          </a:solidFill>
          <a:ln w="9525">
            <a:solidFill>
              <a:srgbClr val="D6DDE2"/>
            </a:solidFill>
          </a:ln>
        </p:spPr>
        <p:txBody>
          <a:bodyPr/>
          <a:lstStyle/>
          <a:p>
            <a:endParaRPr lang="en-US"/>
          </a:p>
        </p:txBody>
      </p:sp>
      <p:sp>
        <p:nvSpPr>
          <p:cNvPr id="65" name="Rectangle 64">
            <a:extLst>
              <a:ext uri="{FF2B5EF4-FFF2-40B4-BE49-F238E27FC236}">
                <a16:creationId xmlns:a16="http://schemas.microsoft.com/office/drawing/2014/main" id="{B791D968-5582-4A63-A8E9-A1B91D377B12}"/>
              </a:ext>
            </a:extLst>
          </p:cNvPr>
          <p:cNvSpPr>
            <a:spLocks noGrp="1"/>
          </p:cNvSpPr>
          <p:nvPr/>
        </p:nvSpPr>
        <p:spPr>
          <a:xfrm>
            <a:off x="4133850" y="5343525"/>
            <a:ext cx="3352800" cy="180975"/>
          </a:xfrm>
          <a:prstGeom prst="rect">
            <a:avLst/>
          </a:prstGeom>
          <a:noFill/>
          <a:ln w="0">
            <a:noFill/>
          </a:ln>
        </p:spPr>
        <p:txBody>
          <a:bodyPr wrap="square" lIns="38100" tIns="28575" rIns="38100" bIns="28575" anchor="t">
            <a:normAutofit fontScale="90833" lnSpcReduction="10000"/>
          </a:bodyPr>
          <a:lstStyle/>
          <a:p>
            <a:pPr algn="l">
              <a:defRPr sz="975" b="1" i="0">
                <a:solidFill>
                  <a:srgbClr val="AD8538"/>
                </a:solidFill>
                <a:latin typeface="DejaVu Sans"/>
                <a:ea typeface="DejaVu Sans"/>
                <a:cs typeface="DejaVu Sans"/>
              </a:defRPr>
            </a:pPr>
            <a:r>
              <a:rPr sz="975" b="1" i="0" dirty="0">
                <a:solidFill>
                  <a:srgbClr val="FF4D6D"/>
                </a:solidFill>
                <a:latin typeface="DejaVu Sans"/>
                <a:ea typeface="DejaVu Sans"/>
                <a:cs typeface="DejaVu Sans"/>
              </a:rPr>
              <a:t>ROLE CLARITY</a:t>
            </a:r>
          </a:p>
        </p:txBody>
      </p:sp>
      <p:sp>
        <p:nvSpPr>
          <p:cNvPr id="66" name="Rectangle 65">
            <a:extLst>
              <a:ext uri="{FF2B5EF4-FFF2-40B4-BE49-F238E27FC236}">
                <a16:creationId xmlns:a16="http://schemas.microsoft.com/office/drawing/2014/main" id="{A4E55949-5BA9-45A8-A5A9-ACC47A0DC7CC}"/>
              </a:ext>
            </a:extLst>
          </p:cNvPr>
          <p:cNvSpPr>
            <a:spLocks noGrp="1"/>
          </p:cNvSpPr>
          <p:nvPr/>
        </p:nvSpPr>
        <p:spPr>
          <a:xfrm>
            <a:off x="4133850" y="5553075"/>
            <a:ext cx="3352800" cy="276225"/>
          </a:xfrm>
          <a:prstGeom prst="rect">
            <a:avLst/>
          </a:prstGeom>
          <a:noFill/>
          <a:ln w="0">
            <a:noFill/>
          </a:ln>
        </p:spPr>
        <p:txBody>
          <a:bodyPr wrap="square" lIns="38100" tIns="28575" rIns="38100" bIns="28575" anchor="t">
            <a:normAutofit fontScale="72972" lnSpcReduction="20000"/>
          </a:bodyPr>
          <a:lstStyle/>
          <a:p>
            <a:pPr algn="l">
              <a:defRPr sz="1200" b="0" i="1">
                <a:solidFill>
                  <a:srgbClr val="5E6D78"/>
                </a:solidFill>
                <a:latin typeface="DejaVu Sans"/>
                <a:ea typeface="DejaVu Sans"/>
                <a:cs typeface="DejaVu Sans"/>
              </a:defRPr>
            </a:pPr>
            <a:r>
              <a:rPr sz="1200" b="0" i="1" dirty="0">
                <a:solidFill>
                  <a:srgbClr val="5E6D78"/>
                </a:solidFill>
                <a:latin typeface="DejaVu Sans"/>
                <a:ea typeface="DejaVu Sans"/>
                <a:cs typeface="DejaVu Sans"/>
              </a:rPr>
              <a:t>What do I own, influence, and need others to decide?</a:t>
            </a:r>
          </a:p>
        </p:txBody>
      </p:sp>
      <p:sp>
        <p:nvSpPr>
          <p:cNvPr id="67" name="Rectangle 66">
            <a:extLst>
              <a:ext uri="{FF2B5EF4-FFF2-40B4-BE49-F238E27FC236}">
                <a16:creationId xmlns:a16="http://schemas.microsoft.com/office/drawing/2014/main" id="{BE3FAEA6-4696-46DF-8DA6-EBA86F37BE95}"/>
              </a:ext>
            </a:extLst>
          </p:cNvPr>
          <p:cNvSpPr>
            <a:spLocks noGrp="1"/>
          </p:cNvSpPr>
          <p:nvPr/>
        </p:nvSpPr>
        <p:spPr>
          <a:xfrm>
            <a:off x="4133850" y="5981700"/>
            <a:ext cx="3352800" cy="9525"/>
          </a:xfrm>
          <a:prstGeom prst="rect">
            <a:avLst/>
          </a:prstGeom>
          <a:solidFill>
            <a:srgbClr val="D6DDE2"/>
          </a:solidFill>
          <a:ln w="0">
            <a:noFill/>
          </a:ln>
        </p:spPr>
        <p:txBody>
          <a:bodyPr/>
          <a:lstStyle/>
          <a:p>
            <a:endParaRPr lang="en-US"/>
          </a:p>
        </p:txBody>
      </p:sp>
      <p:sp>
        <p:nvSpPr>
          <p:cNvPr id="68" name="Rectangle 67">
            <a:extLst>
              <a:ext uri="{FF2B5EF4-FFF2-40B4-BE49-F238E27FC236}">
                <a16:creationId xmlns:a16="http://schemas.microsoft.com/office/drawing/2014/main" id="{1436599A-7B88-40B5-B270-487C0FDBD845}"/>
              </a:ext>
            </a:extLst>
          </p:cNvPr>
          <p:cNvSpPr>
            <a:spLocks noGrp="1"/>
          </p:cNvSpPr>
          <p:nvPr/>
        </p:nvSpPr>
        <p:spPr>
          <a:xfrm>
            <a:off x="4133850" y="6048375"/>
            <a:ext cx="3352800" cy="171450"/>
          </a:xfrm>
          <a:prstGeom prst="rect">
            <a:avLst/>
          </a:prstGeom>
          <a:noFill/>
          <a:ln w="0">
            <a:noFill/>
          </a:ln>
        </p:spPr>
        <p:txBody>
          <a:bodyPr wrap="square" lIns="38100" tIns="28575" rIns="38100" bIns="28575" anchor="t">
            <a:normAutofit fontScale="84423" lnSpcReduction="10000"/>
          </a:bodyPr>
          <a:lstStyle/>
          <a:p>
            <a:pPr algn="l">
              <a:defRPr sz="975" b="0" i="0">
                <a:solidFill>
                  <a:srgbClr val="5E6D78"/>
                </a:solidFill>
                <a:latin typeface="DejaVu Sans"/>
                <a:ea typeface="DejaVu Sans"/>
                <a:cs typeface="DejaVu Sans"/>
              </a:defRPr>
            </a:pPr>
            <a:r>
              <a:rPr sz="975" b="0" i="0">
                <a:solidFill>
                  <a:srgbClr val="5E6D78"/>
                </a:solidFill>
                <a:latin typeface="DejaVu Sans"/>
                <a:ea typeface="DejaVu Sans"/>
                <a:cs typeface="DejaVu Sans"/>
              </a:rPr>
              <a:t>Priority or role changes since last check-in:</a:t>
            </a:r>
          </a:p>
        </p:txBody>
      </p:sp>
      <p:sp>
        <p:nvSpPr>
          <p:cNvPr id="69" name="Rectangle: Rounded Corners 68">
            <a:extLst>
              <a:ext uri="{FF2B5EF4-FFF2-40B4-BE49-F238E27FC236}">
                <a16:creationId xmlns:a16="http://schemas.microsoft.com/office/drawing/2014/main" id="{5E9AD061-082F-4E97-8570-C48701491EE8}"/>
              </a:ext>
            </a:extLst>
          </p:cNvPr>
          <p:cNvSpPr>
            <a:spLocks noGrp="1"/>
          </p:cNvSpPr>
          <p:nvPr/>
        </p:nvSpPr>
        <p:spPr>
          <a:xfrm>
            <a:off x="7848600" y="1790700"/>
            <a:ext cx="4038600" cy="457200"/>
          </a:xfrm>
          <a:prstGeom prst="roundRect">
            <a:avLst>
              <a:gd name="adj" fmla="val 12500"/>
            </a:avLst>
          </a:prstGeom>
          <a:solidFill>
            <a:srgbClr val="162BC7"/>
          </a:solidFill>
          <a:ln w="0">
            <a:noFill/>
          </a:ln>
        </p:spPr>
        <p:txBody>
          <a:bodyPr/>
          <a:lstStyle/>
          <a:p>
            <a:endParaRPr lang="en-US"/>
          </a:p>
        </p:txBody>
      </p:sp>
      <p:sp>
        <p:nvSpPr>
          <p:cNvPr id="70" name="Rectangle: Rounded Corners 69">
            <a:extLst>
              <a:ext uri="{FF2B5EF4-FFF2-40B4-BE49-F238E27FC236}">
                <a16:creationId xmlns:a16="http://schemas.microsoft.com/office/drawing/2014/main" id="{C2078E58-B670-48C4-AD31-2B818EA3E3C9}"/>
              </a:ext>
            </a:extLst>
          </p:cNvPr>
          <p:cNvSpPr>
            <a:spLocks noGrp="1"/>
          </p:cNvSpPr>
          <p:nvPr/>
        </p:nvSpPr>
        <p:spPr>
          <a:xfrm>
            <a:off x="7943850" y="1876425"/>
            <a:ext cx="285750" cy="285750"/>
          </a:xfrm>
          <a:prstGeom prst="roundRect">
            <a:avLst>
              <a:gd name="adj" fmla="val 50000"/>
            </a:avLst>
          </a:prstGeom>
          <a:solidFill>
            <a:srgbClr val="FF4D6D"/>
          </a:solidFill>
          <a:ln w="0">
            <a:noFill/>
          </a:ln>
        </p:spPr>
        <p:txBody>
          <a:bodyPr/>
          <a:lstStyle/>
          <a:p>
            <a:endParaRPr lang="en-US"/>
          </a:p>
        </p:txBody>
      </p:sp>
      <p:sp>
        <p:nvSpPr>
          <p:cNvPr id="71" name="Rectangle 70">
            <a:extLst>
              <a:ext uri="{FF2B5EF4-FFF2-40B4-BE49-F238E27FC236}">
                <a16:creationId xmlns:a16="http://schemas.microsoft.com/office/drawing/2014/main" id="{22190148-4182-4B25-9871-4589487F1CB1}"/>
              </a:ext>
            </a:extLst>
          </p:cNvPr>
          <p:cNvSpPr>
            <a:spLocks noGrp="1"/>
          </p:cNvSpPr>
          <p:nvPr/>
        </p:nvSpPr>
        <p:spPr>
          <a:xfrm>
            <a:off x="7943850" y="1866900"/>
            <a:ext cx="285750" cy="285750"/>
          </a:xfrm>
          <a:prstGeom prst="rect">
            <a:avLst/>
          </a:prstGeom>
          <a:noFill/>
          <a:ln w="0">
            <a:noFill/>
          </a:ln>
        </p:spPr>
        <p:txBody>
          <a:bodyPr wrap="square" lIns="0" tIns="0" rIns="0" bIns="0" anchor="ctr">
            <a:normAutofit/>
          </a:bodyPr>
          <a:lstStyle/>
          <a:p>
            <a:pPr algn="ctr">
              <a:defRPr sz="1275" b="1" i="0">
                <a:solidFill>
                  <a:srgbClr val="FFFFFF"/>
                </a:solidFill>
                <a:latin typeface="DejaVu Sans"/>
                <a:ea typeface="DejaVu Sans"/>
                <a:cs typeface="DejaVu Sans"/>
              </a:defRPr>
            </a:pPr>
            <a:r>
              <a:rPr sz="1275" b="1" i="0">
                <a:solidFill>
                  <a:srgbClr val="FFFFFF"/>
                </a:solidFill>
                <a:latin typeface="DejaVu Sans"/>
                <a:ea typeface="DejaVu Sans"/>
                <a:cs typeface="DejaVu Sans"/>
              </a:rPr>
              <a:t>2</a:t>
            </a:r>
          </a:p>
        </p:txBody>
      </p:sp>
      <p:sp>
        <p:nvSpPr>
          <p:cNvPr id="72" name="Rectangle 71">
            <a:extLst>
              <a:ext uri="{FF2B5EF4-FFF2-40B4-BE49-F238E27FC236}">
                <a16:creationId xmlns:a16="http://schemas.microsoft.com/office/drawing/2014/main" id="{363460C3-EFE9-459C-85BA-7CBF8EA358B7}"/>
              </a:ext>
            </a:extLst>
          </p:cNvPr>
          <p:cNvSpPr>
            <a:spLocks noGrp="1"/>
          </p:cNvSpPr>
          <p:nvPr/>
        </p:nvSpPr>
        <p:spPr>
          <a:xfrm>
            <a:off x="8324850" y="1838325"/>
            <a:ext cx="3467100" cy="209550"/>
          </a:xfrm>
          <a:prstGeom prst="rect">
            <a:avLst/>
          </a:prstGeom>
          <a:noFill/>
          <a:ln w="0">
            <a:noFill/>
          </a:ln>
        </p:spPr>
        <p:txBody>
          <a:bodyPr wrap="square" lIns="0" tIns="0" rIns="19050" bIns="0" anchor="t">
            <a:normAutofit fontScale="96491" lnSpcReduction="10000"/>
          </a:bodyPr>
          <a:lstStyle/>
          <a:p>
            <a:pPr algn="l">
              <a:defRPr sz="1425" b="1" i="0">
                <a:solidFill>
                  <a:srgbClr val="FFFFFF"/>
                </a:solidFill>
                <a:latin typeface="DejaVu Sans"/>
                <a:ea typeface="DejaVu Sans"/>
                <a:cs typeface="DejaVu Sans"/>
              </a:defRPr>
            </a:pPr>
            <a:r>
              <a:rPr sz="1425" b="1" i="0">
                <a:solidFill>
                  <a:srgbClr val="FFFFFF"/>
                </a:solidFill>
                <a:latin typeface="DejaVu Sans"/>
                <a:ea typeface="DejaVu Sans"/>
                <a:cs typeface="DejaVu Sans"/>
              </a:rPr>
              <a:t>Frequent feedback loop</a:t>
            </a:r>
          </a:p>
        </p:txBody>
      </p:sp>
      <p:sp>
        <p:nvSpPr>
          <p:cNvPr id="73" name="Rectangle 72">
            <a:extLst>
              <a:ext uri="{FF2B5EF4-FFF2-40B4-BE49-F238E27FC236}">
                <a16:creationId xmlns:a16="http://schemas.microsoft.com/office/drawing/2014/main" id="{3CB95680-3A2E-4CEB-AFB6-6440CB9F95D2}"/>
              </a:ext>
            </a:extLst>
          </p:cNvPr>
          <p:cNvSpPr>
            <a:spLocks noGrp="1"/>
          </p:cNvSpPr>
          <p:nvPr/>
        </p:nvSpPr>
        <p:spPr>
          <a:xfrm>
            <a:off x="8324850" y="2047875"/>
            <a:ext cx="3467100" cy="152400"/>
          </a:xfrm>
          <a:prstGeom prst="rect">
            <a:avLst/>
          </a:prstGeom>
          <a:noFill/>
          <a:ln w="0">
            <a:noFill/>
          </a:ln>
        </p:spPr>
        <p:txBody>
          <a:bodyPr wrap="square" lIns="0" tIns="0" rIns="19050" bIns="0" anchor="t">
            <a:normAutofit/>
          </a:bodyPr>
          <a:lstStyle/>
          <a:p>
            <a:pPr algn="l">
              <a:defRPr sz="900" b="0" i="0">
                <a:solidFill>
                  <a:srgbClr val="DFE8EF"/>
                </a:solidFill>
                <a:latin typeface="DejaVu Sans"/>
                <a:ea typeface="DejaVu Sans"/>
                <a:cs typeface="DejaVu Sans"/>
              </a:defRPr>
            </a:pPr>
            <a:r>
              <a:rPr sz="900" b="0" i="0">
                <a:solidFill>
                  <a:srgbClr val="DFE8EF"/>
                </a:solidFill>
                <a:latin typeface="DejaVu Sans"/>
                <a:ea typeface="DejaVu Sans"/>
                <a:cs typeface="DejaVu Sans"/>
              </a:rPr>
              <a:t>Use every check-in to learn and adjust</a:t>
            </a:r>
          </a:p>
        </p:txBody>
      </p:sp>
      <p:sp>
        <p:nvSpPr>
          <p:cNvPr id="74" name="Rectangle: Rounded Corners 73">
            <a:extLst>
              <a:ext uri="{FF2B5EF4-FFF2-40B4-BE49-F238E27FC236}">
                <a16:creationId xmlns:a16="http://schemas.microsoft.com/office/drawing/2014/main" id="{445A6FD3-A810-4C50-B1BC-7E9BE6837F65}"/>
              </a:ext>
            </a:extLst>
          </p:cNvPr>
          <p:cNvSpPr>
            <a:spLocks noGrp="1"/>
          </p:cNvSpPr>
          <p:nvPr/>
        </p:nvSpPr>
        <p:spPr>
          <a:xfrm>
            <a:off x="7848600" y="2324100"/>
            <a:ext cx="4038600" cy="561975"/>
          </a:xfrm>
          <a:prstGeom prst="roundRect">
            <a:avLst>
              <a:gd name="adj" fmla="val 8475"/>
            </a:avLst>
          </a:prstGeom>
          <a:solidFill>
            <a:srgbClr val="FFFFFF"/>
          </a:solidFill>
          <a:ln w="9525">
            <a:solidFill>
              <a:srgbClr val="D6DDE2"/>
            </a:solidFill>
          </a:ln>
        </p:spPr>
        <p:txBody>
          <a:bodyPr/>
          <a:lstStyle/>
          <a:p>
            <a:endParaRPr lang="en-US"/>
          </a:p>
        </p:txBody>
      </p:sp>
      <p:sp>
        <p:nvSpPr>
          <p:cNvPr id="75" name="Rectangle: Rounded Corners 74">
            <a:extLst>
              <a:ext uri="{FF2B5EF4-FFF2-40B4-BE49-F238E27FC236}">
                <a16:creationId xmlns:a16="http://schemas.microsoft.com/office/drawing/2014/main" id="{AC038DEF-8785-4493-85F6-08EE4673424A}"/>
              </a:ext>
            </a:extLst>
          </p:cNvPr>
          <p:cNvSpPr>
            <a:spLocks noGrp="1"/>
          </p:cNvSpPr>
          <p:nvPr/>
        </p:nvSpPr>
        <p:spPr>
          <a:xfrm>
            <a:off x="7962900" y="2438400"/>
            <a:ext cx="257175" cy="257175"/>
          </a:xfrm>
          <a:prstGeom prst="roundRect">
            <a:avLst>
              <a:gd name="adj" fmla="val 50000"/>
            </a:avLst>
          </a:prstGeom>
          <a:solidFill>
            <a:srgbClr val="162BC7"/>
          </a:solidFill>
          <a:ln w="0">
            <a:noFill/>
          </a:ln>
        </p:spPr>
        <p:txBody>
          <a:bodyPr/>
          <a:lstStyle/>
          <a:p>
            <a:endParaRPr lang="en-US"/>
          </a:p>
        </p:txBody>
      </p:sp>
      <p:sp>
        <p:nvSpPr>
          <p:cNvPr id="76" name="Rectangle 75">
            <a:extLst>
              <a:ext uri="{FF2B5EF4-FFF2-40B4-BE49-F238E27FC236}">
                <a16:creationId xmlns:a16="http://schemas.microsoft.com/office/drawing/2014/main" id="{13AF4035-9355-4FAF-B875-F41FEB3C9F7E}"/>
              </a:ext>
            </a:extLst>
          </p:cNvPr>
          <p:cNvSpPr>
            <a:spLocks noGrp="1"/>
          </p:cNvSpPr>
          <p:nvPr/>
        </p:nvSpPr>
        <p:spPr>
          <a:xfrm>
            <a:off x="7962900" y="2428875"/>
            <a:ext cx="257175" cy="257175"/>
          </a:xfrm>
          <a:prstGeom prst="rect">
            <a:avLst/>
          </a:prstGeom>
          <a:noFill/>
          <a:ln w="0">
            <a:noFill/>
          </a:ln>
        </p:spPr>
        <p:txBody>
          <a:bodyPr wrap="square" lIns="0" tIns="0" rIns="0" bIns="0" anchor="ctr">
            <a:normAutofit/>
          </a:bodyPr>
          <a:lstStyle/>
          <a:p>
            <a:pPr algn="ctr">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1</a:t>
            </a:r>
          </a:p>
        </p:txBody>
      </p:sp>
      <p:sp>
        <p:nvSpPr>
          <p:cNvPr id="77" name="Rectangle 76">
            <a:extLst>
              <a:ext uri="{FF2B5EF4-FFF2-40B4-BE49-F238E27FC236}">
                <a16:creationId xmlns:a16="http://schemas.microsoft.com/office/drawing/2014/main" id="{3B145F07-2DD3-47F7-BD84-547298B50859}"/>
              </a:ext>
            </a:extLst>
          </p:cNvPr>
          <p:cNvSpPr>
            <a:spLocks noGrp="1"/>
          </p:cNvSpPr>
          <p:nvPr/>
        </p:nvSpPr>
        <p:spPr>
          <a:xfrm>
            <a:off x="8315325" y="2390775"/>
            <a:ext cx="933450" cy="190500"/>
          </a:xfrm>
          <a:prstGeom prst="rect">
            <a:avLst/>
          </a:prstGeom>
          <a:noFill/>
          <a:ln w="0">
            <a:noFill/>
          </a:ln>
        </p:spPr>
        <p:txBody>
          <a:bodyPr wrap="square" lIns="38100" tIns="28575" rIns="38100" bIns="28575" anchor="t">
            <a:normAutofit fontScale="89744" lnSpcReduction="10000"/>
          </a:bodyPr>
          <a:lstStyle/>
          <a:p>
            <a:pPr algn="l">
              <a:defRPr sz="975" b="1" i="0">
                <a:solidFill>
                  <a:srgbClr val="AD8538"/>
                </a:solidFill>
                <a:latin typeface="DejaVu Sans"/>
                <a:ea typeface="DejaVu Sans"/>
                <a:cs typeface="DejaVu Sans"/>
              </a:defRPr>
            </a:pPr>
            <a:r>
              <a:rPr sz="975" b="1" i="0" dirty="0">
                <a:solidFill>
                  <a:srgbClr val="FF4D6D"/>
                </a:solidFill>
                <a:latin typeface="DejaVu Sans"/>
                <a:ea typeface="DejaVu Sans"/>
                <a:cs typeface="DejaVu Sans"/>
              </a:rPr>
              <a:t>OBSERVE</a:t>
            </a:r>
          </a:p>
        </p:txBody>
      </p:sp>
      <p:sp>
        <p:nvSpPr>
          <p:cNvPr id="78" name="Rectangle 77">
            <a:extLst>
              <a:ext uri="{FF2B5EF4-FFF2-40B4-BE49-F238E27FC236}">
                <a16:creationId xmlns:a16="http://schemas.microsoft.com/office/drawing/2014/main" id="{A8AEDEFA-B30F-4AF3-A1EB-AD7D9803A76F}"/>
              </a:ext>
            </a:extLst>
          </p:cNvPr>
          <p:cNvSpPr>
            <a:spLocks noGrp="1"/>
          </p:cNvSpPr>
          <p:nvPr/>
        </p:nvSpPr>
        <p:spPr>
          <a:xfrm>
            <a:off x="8315325" y="2581275"/>
            <a:ext cx="3448050" cy="257175"/>
          </a:xfrm>
          <a:prstGeom prst="rect">
            <a:avLst/>
          </a:prstGeom>
          <a:noFill/>
          <a:ln w="0">
            <a:noFill/>
          </a:ln>
        </p:spPr>
        <p:txBody>
          <a:bodyPr wrap="square" lIns="38100" tIns="28575" rIns="38100" bIns="28575" anchor="t">
            <a:normAutofit fontScale="81563" lnSpcReduction="10000"/>
          </a:bodyPr>
          <a:lstStyle/>
          <a:p>
            <a:pPr algn="l">
              <a:defRPr sz="1125" b="0" i="0">
                <a:solidFill>
                  <a:srgbClr val="17324A"/>
                </a:solidFill>
                <a:latin typeface="DejaVu Sans"/>
                <a:ea typeface="DejaVu Sans"/>
                <a:cs typeface="DejaVu Sans"/>
              </a:defRPr>
            </a:pPr>
            <a:r>
              <a:rPr sz="1125" b="0" i="0">
                <a:solidFill>
                  <a:srgbClr val="17324A"/>
                </a:solidFill>
                <a:latin typeface="DejaVu Sans"/>
                <a:ea typeface="DejaVu Sans"/>
                <a:cs typeface="DejaVu Sans"/>
              </a:rPr>
              <a:t>What evidence, progress, or behavior have we seen?</a:t>
            </a:r>
          </a:p>
        </p:txBody>
      </p:sp>
      <p:sp>
        <p:nvSpPr>
          <p:cNvPr id="79" name="Rectangle: Rounded Corners 78">
            <a:extLst>
              <a:ext uri="{FF2B5EF4-FFF2-40B4-BE49-F238E27FC236}">
                <a16:creationId xmlns:a16="http://schemas.microsoft.com/office/drawing/2014/main" id="{3EE5C310-56FE-4551-BE4C-EDDAD33F347D}"/>
              </a:ext>
            </a:extLst>
          </p:cNvPr>
          <p:cNvSpPr>
            <a:spLocks noGrp="1"/>
          </p:cNvSpPr>
          <p:nvPr/>
        </p:nvSpPr>
        <p:spPr>
          <a:xfrm>
            <a:off x="7848600" y="2962275"/>
            <a:ext cx="4038600" cy="561975"/>
          </a:xfrm>
          <a:prstGeom prst="roundRect">
            <a:avLst>
              <a:gd name="adj" fmla="val 8475"/>
            </a:avLst>
          </a:prstGeom>
          <a:solidFill>
            <a:schemeClr val="tx2">
              <a:lumMod val="10000"/>
              <a:lumOff val="90000"/>
            </a:schemeClr>
          </a:solidFill>
          <a:ln w="9525">
            <a:solidFill>
              <a:srgbClr val="D6DDE2"/>
            </a:solidFill>
          </a:ln>
        </p:spPr>
        <p:txBody>
          <a:bodyPr/>
          <a:lstStyle/>
          <a:p>
            <a:endParaRPr lang="en-US"/>
          </a:p>
        </p:txBody>
      </p:sp>
      <p:sp>
        <p:nvSpPr>
          <p:cNvPr id="80" name="Rectangle: Rounded Corners 79">
            <a:extLst>
              <a:ext uri="{FF2B5EF4-FFF2-40B4-BE49-F238E27FC236}">
                <a16:creationId xmlns:a16="http://schemas.microsoft.com/office/drawing/2014/main" id="{57D70EE9-75D2-4709-B47D-162BFA93C7DD}"/>
              </a:ext>
            </a:extLst>
          </p:cNvPr>
          <p:cNvSpPr>
            <a:spLocks noGrp="1"/>
          </p:cNvSpPr>
          <p:nvPr/>
        </p:nvSpPr>
        <p:spPr>
          <a:xfrm>
            <a:off x="7962900" y="3076575"/>
            <a:ext cx="257175" cy="257175"/>
          </a:xfrm>
          <a:prstGeom prst="roundRect">
            <a:avLst>
              <a:gd name="adj" fmla="val 50000"/>
            </a:avLst>
          </a:prstGeom>
          <a:solidFill>
            <a:srgbClr val="162BC7"/>
          </a:solidFill>
          <a:ln w="0">
            <a:noFill/>
          </a:ln>
        </p:spPr>
        <p:txBody>
          <a:bodyPr/>
          <a:lstStyle/>
          <a:p>
            <a:endParaRPr lang="en-US"/>
          </a:p>
        </p:txBody>
      </p:sp>
      <p:sp>
        <p:nvSpPr>
          <p:cNvPr id="81" name="Rectangle 80">
            <a:extLst>
              <a:ext uri="{FF2B5EF4-FFF2-40B4-BE49-F238E27FC236}">
                <a16:creationId xmlns:a16="http://schemas.microsoft.com/office/drawing/2014/main" id="{03E7E5C5-229C-4C19-A2A8-B1447A44E909}"/>
              </a:ext>
            </a:extLst>
          </p:cNvPr>
          <p:cNvSpPr>
            <a:spLocks noGrp="1"/>
          </p:cNvSpPr>
          <p:nvPr/>
        </p:nvSpPr>
        <p:spPr>
          <a:xfrm>
            <a:off x="7962900" y="3067050"/>
            <a:ext cx="257175" cy="257175"/>
          </a:xfrm>
          <a:prstGeom prst="rect">
            <a:avLst/>
          </a:prstGeom>
          <a:noFill/>
          <a:ln w="0">
            <a:noFill/>
          </a:ln>
        </p:spPr>
        <p:txBody>
          <a:bodyPr wrap="square" lIns="0" tIns="0" rIns="0" bIns="0" anchor="ctr">
            <a:normAutofit/>
          </a:bodyPr>
          <a:lstStyle/>
          <a:p>
            <a:pPr algn="ctr">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2</a:t>
            </a:r>
          </a:p>
        </p:txBody>
      </p:sp>
      <p:sp>
        <p:nvSpPr>
          <p:cNvPr id="82" name="Rectangle 81">
            <a:extLst>
              <a:ext uri="{FF2B5EF4-FFF2-40B4-BE49-F238E27FC236}">
                <a16:creationId xmlns:a16="http://schemas.microsoft.com/office/drawing/2014/main" id="{FAC1CF49-6104-4573-84D7-BA0677F9EC0D}"/>
              </a:ext>
            </a:extLst>
          </p:cNvPr>
          <p:cNvSpPr>
            <a:spLocks noGrp="1"/>
          </p:cNvSpPr>
          <p:nvPr/>
        </p:nvSpPr>
        <p:spPr>
          <a:xfrm>
            <a:off x="8315325" y="3028950"/>
            <a:ext cx="933450" cy="190500"/>
          </a:xfrm>
          <a:prstGeom prst="rect">
            <a:avLst/>
          </a:prstGeom>
          <a:noFill/>
          <a:ln w="0">
            <a:noFill/>
          </a:ln>
        </p:spPr>
        <p:txBody>
          <a:bodyPr wrap="square" lIns="38100" tIns="28575" rIns="38100" bIns="28575" anchor="t">
            <a:normAutofit fontScale="89744" lnSpcReduction="10000"/>
          </a:bodyPr>
          <a:lstStyle/>
          <a:p>
            <a:pPr algn="l">
              <a:defRPr sz="975" b="1" i="0">
                <a:solidFill>
                  <a:srgbClr val="AD8538"/>
                </a:solidFill>
                <a:latin typeface="DejaVu Sans"/>
                <a:ea typeface="DejaVu Sans"/>
                <a:cs typeface="DejaVu Sans"/>
              </a:defRPr>
            </a:pPr>
            <a:r>
              <a:rPr sz="975" b="1" i="0" dirty="0">
                <a:solidFill>
                  <a:srgbClr val="FF4D6D"/>
                </a:solidFill>
                <a:latin typeface="DejaVu Sans"/>
                <a:ea typeface="DejaVu Sans"/>
                <a:cs typeface="DejaVu Sans"/>
              </a:rPr>
              <a:t>REFLECT</a:t>
            </a:r>
          </a:p>
        </p:txBody>
      </p:sp>
      <p:sp>
        <p:nvSpPr>
          <p:cNvPr id="83" name="Rectangle 82">
            <a:extLst>
              <a:ext uri="{FF2B5EF4-FFF2-40B4-BE49-F238E27FC236}">
                <a16:creationId xmlns:a16="http://schemas.microsoft.com/office/drawing/2014/main" id="{C8E6E97D-8074-496E-9386-E6D33311705F}"/>
              </a:ext>
            </a:extLst>
          </p:cNvPr>
          <p:cNvSpPr>
            <a:spLocks noGrp="1"/>
          </p:cNvSpPr>
          <p:nvPr/>
        </p:nvSpPr>
        <p:spPr>
          <a:xfrm>
            <a:off x="8315325" y="3219450"/>
            <a:ext cx="3448050" cy="257175"/>
          </a:xfrm>
          <a:prstGeom prst="rect">
            <a:avLst/>
          </a:prstGeom>
          <a:noFill/>
          <a:ln w="0">
            <a:noFill/>
          </a:ln>
        </p:spPr>
        <p:txBody>
          <a:bodyPr wrap="square" lIns="38100" tIns="28575" rIns="38100" bIns="28575" anchor="t">
            <a:normAutofit/>
          </a:bodyPr>
          <a:lstStyle/>
          <a:p>
            <a:pPr algn="l">
              <a:defRPr sz="1125" b="0" i="0">
                <a:solidFill>
                  <a:srgbClr val="17324A"/>
                </a:solidFill>
                <a:latin typeface="DejaVu Sans"/>
                <a:ea typeface="DejaVu Sans"/>
                <a:cs typeface="DejaVu Sans"/>
              </a:defRPr>
            </a:pPr>
            <a:r>
              <a:rPr sz="1125" b="0" i="0">
                <a:solidFill>
                  <a:srgbClr val="17324A"/>
                </a:solidFill>
                <a:latin typeface="DejaVu Sans"/>
                <a:ea typeface="DejaVu Sans"/>
                <a:cs typeface="DejaVu Sans"/>
              </a:rPr>
              <a:t>What is helping? What is creating friction?</a:t>
            </a:r>
          </a:p>
        </p:txBody>
      </p:sp>
      <p:sp>
        <p:nvSpPr>
          <p:cNvPr id="84" name="Rectangle: Rounded Corners 83">
            <a:extLst>
              <a:ext uri="{FF2B5EF4-FFF2-40B4-BE49-F238E27FC236}">
                <a16:creationId xmlns:a16="http://schemas.microsoft.com/office/drawing/2014/main" id="{38517AAC-D196-464B-9417-66F0BD63ADAD}"/>
              </a:ext>
            </a:extLst>
          </p:cNvPr>
          <p:cNvSpPr>
            <a:spLocks noGrp="1"/>
          </p:cNvSpPr>
          <p:nvPr/>
        </p:nvSpPr>
        <p:spPr>
          <a:xfrm>
            <a:off x="7848600" y="3600450"/>
            <a:ext cx="4038600" cy="561975"/>
          </a:xfrm>
          <a:prstGeom prst="roundRect">
            <a:avLst>
              <a:gd name="adj" fmla="val 8475"/>
            </a:avLst>
          </a:prstGeom>
          <a:solidFill>
            <a:srgbClr val="FFFFFF"/>
          </a:solidFill>
          <a:ln w="9525">
            <a:solidFill>
              <a:srgbClr val="D6DDE2"/>
            </a:solidFill>
          </a:ln>
        </p:spPr>
        <p:txBody>
          <a:bodyPr/>
          <a:lstStyle/>
          <a:p>
            <a:endParaRPr lang="en-US"/>
          </a:p>
        </p:txBody>
      </p:sp>
      <p:sp>
        <p:nvSpPr>
          <p:cNvPr id="85" name="Rectangle: Rounded Corners 84">
            <a:extLst>
              <a:ext uri="{FF2B5EF4-FFF2-40B4-BE49-F238E27FC236}">
                <a16:creationId xmlns:a16="http://schemas.microsoft.com/office/drawing/2014/main" id="{9B28A12E-C9D5-401D-A774-344DFC3F9495}"/>
              </a:ext>
            </a:extLst>
          </p:cNvPr>
          <p:cNvSpPr>
            <a:spLocks noGrp="1"/>
          </p:cNvSpPr>
          <p:nvPr/>
        </p:nvSpPr>
        <p:spPr>
          <a:xfrm>
            <a:off x="7962900" y="3714750"/>
            <a:ext cx="257175" cy="257175"/>
          </a:xfrm>
          <a:prstGeom prst="roundRect">
            <a:avLst>
              <a:gd name="adj" fmla="val 50000"/>
            </a:avLst>
          </a:prstGeom>
          <a:solidFill>
            <a:srgbClr val="162BC7"/>
          </a:solidFill>
          <a:ln w="0">
            <a:noFill/>
          </a:ln>
        </p:spPr>
        <p:txBody>
          <a:bodyPr/>
          <a:lstStyle/>
          <a:p>
            <a:endParaRPr lang="en-US"/>
          </a:p>
        </p:txBody>
      </p:sp>
      <p:sp>
        <p:nvSpPr>
          <p:cNvPr id="86" name="Rectangle 85">
            <a:extLst>
              <a:ext uri="{FF2B5EF4-FFF2-40B4-BE49-F238E27FC236}">
                <a16:creationId xmlns:a16="http://schemas.microsoft.com/office/drawing/2014/main" id="{0B3EE209-C2F9-4028-851E-32B1AA9F7587}"/>
              </a:ext>
            </a:extLst>
          </p:cNvPr>
          <p:cNvSpPr>
            <a:spLocks noGrp="1"/>
          </p:cNvSpPr>
          <p:nvPr/>
        </p:nvSpPr>
        <p:spPr>
          <a:xfrm>
            <a:off x="7962900" y="3705225"/>
            <a:ext cx="257175" cy="257175"/>
          </a:xfrm>
          <a:prstGeom prst="rect">
            <a:avLst/>
          </a:prstGeom>
          <a:noFill/>
          <a:ln w="0">
            <a:noFill/>
          </a:ln>
        </p:spPr>
        <p:txBody>
          <a:bodyPr wrap="square" lIns="0" tIns="0" rIns="0" bIns="0" anchor="ctr">
            <a:normAutofit/>
          </a:bodyPr>
          <a:lstStyle/>
          <a:p>
            <a:pPr algn="ctr">
              <a:defRPr sz="1050" b="1" i="0">
                <a:solidFill>
                  <a:srgbClr val="FFFFFF"/>
                </a:solidFill>
                <a:latin typeface="DejaVu Sans"/>
                <a:ea typeface="DejaVu Sans"/>
                <a:cs typeface="DejaVu Sans"/>
              </a:defRPr>
            </a:pPr>
            <a:r>
              <a:rPr sz="1050" b="1" i="0" dirty="0">
                <a:solidFill>
                  <a:srgbClr val="FFFFFF"/>
                </a:solidFill>
                <a:latin typeface="DejaVu Sans"/>
                <a:ea typeface="DejaVu Sans"/>
                <a:cs typeface="DejaVu Sans"/>
              </a:rPr>
              <a:t>3</a:t>
            </a:r>
          </a:p>
        </p:txBody>
      </p:sp>
      <p:sp>
        <p:nvSpPr>
          <p:cNvPr id="87" name="Rectangle 86">
            <a:extLst>
              <a:ext uri="{FF2B5EF4-FFF2-40B4-BE49-F238E27FC236}">
                <a16:creationId xmlns:a16="http://schemas.microsoft.com/office/drawing/2014/main" id="{DD7395B5-2F59-4687-8DC1-BA31102ADC7D}"/>
              </a:ext>
            </a:extLst>
          </p:cNvPr>
          <p:cNvSpPr>
            <a:spLocks noGrp="1"/>
          </p:cNvSpPr>
          <p:nvPr/>
        </p:nvSpPr>
        <p:spPr>
          <a:xfrm>
            <a:off x="8315325" y="3667125"/>
            <a:ext cx="933450" cy="190500"/>
          </a:xfrm>
          <a:prstGeom prst="rect">
            <a:avLst/>
          </a:prstGeom>
          <a:noFill/>
          <a:ln w="0">
            <a:noFill/>
          </a:ln>
        </p:spPr>
        <p:txBody>
          <a:bodyPr wrap="square" lIns="38100" tIns="28575" rIns="38100" bIns="28575" anchor="t">
            <a:normAutofit fontScale="89744" lnSpcReduction="10000"/>
          </a:bodyPr>
          <a:lstStyle/>
          <a:p>
            <a:pPr algn="l">
              <a:defRPr sz="975" b="1" i="0">
                <a:solidFill>
                  <a:srgbClr val="AD8538"/>
                </a:solidFill>
                <a:latin typeface="DejaVu Sans"/>
                <a:ea typeface="DejaVu Sans"/>
                <a:cs typeface="DejaVu Sans"/>
              </a:defRPr>
            </a:pPr>
            <a:r>
              <a:rPr sz="975" b="1" i="0" dirty="0">
                <a:solidFill>
                  <a:srgbClr val="FF4D6D"/>
                </a:solidFill>
                <a:latin typeface="DejaVu Sans"/>
                <a:ea typeface="DejaVu Sans"/>
                <a:cs typeface="DejaVu Sans"/>
              </a:rPr>
              <a:t>ALIGN</a:t>
            </a:r>
          </a:p>
        </p:txBody>
      </p:sp>
      <p:sp>
        <p:nvSpPr>
          <p:cNvPr id="88" name="Rectangle 87">
            <a:extLst>
              <a:ext uri="{FF2B5EF4-FFF2-40B4-BE49-F238E27FC236}">
                <a16:creationId xmlns:a16="http://schemas.microsoft.com/office/drawing/2014/main" id="{ADBD7C83-35AE-4526-AEE8-E2D4D663DCE8}"/>
              </a:ext>
            </a:extLst>
          </p:cNvPr>
          <p:cNvSpPr>
            <a:spLocks noGrp="1"/>
          </p:cNvSpPr>
          <p:nvPr/>
        </p:nvSpPr>
        <p:spPr>
          <a:xfrm>
            <a:off x="8315325" y="3857625"/>
            <a:ext cx="3448050" cy="257175"/>
          </a:xfrm>
          <a:prstGeom prst="rect">
            <a:avLst/>
          </a:prstGeom>
          <a:noFill/>
          <a:ln w="0">
            <a:noFill/>
          </a:ln>
        </p:spPr>
        <p:txBody>
          <a:bodyPr wrap="square" lIns="38100" tIns="28575" rIns="38100" bIns="28575" anchor="t">
            <a:normAutofit fontScale="78230" lnSpcReduction="10000"/>
          </a:bodyPr>
          <a:lstStyle/>
          <a:p>
            <a:pPr algn="l">
              <a:defRPr sz="1125" b="0" i="0">
                <a:solidFill>
                  <a:srgbClr val="17324A"/>
                </a:solidFill>
                <a:latin typeface="DejaVu Sans"/>
                <a:ea typeface="DejaVu Sans"/>
                <a:cs typeface="DejaVu Sans"/>
              </a:defRPr>
            </a:pPr>
            <a:r>
              <a:rPr sz="1125" b="0" i="0">
                <a:solidFill>
                  <a:srgbClr val="17324A"/>
                </a:solidFill>
                <a:latin typeface="DejaVu Sans"/>
                <a:ea typeface="DejaVu Sans"/>
                <a:cs typeface="DejaVu Sans"/>
              </a:rPr>
              <a:t>Do expectations, priorities, or the role need to change?</a:t>
            </a:r>
          </a:p>
        </p:txBody>
      </p:sp>
      <p:sp>
        <p:nvSpPr>
          <p:cNvPr id="89" name="Rectangle: Rounded Corners 88">
            <a:extLst>
              <a:ext uri="{FF2B5EF4-FFF2-40B4-BE49-F238E27FC236}">
                <a16:creationId xmlns:a16="http://schemas.microsoft.com/office/drawing/2014/main" id="{42865A4C-E403-4EAC-BF84-29DB27FC25F7}"/>
              </a:ext>
            </a:extLst>
          </p:cNvPr>
          <p:cNvSpPr>
            <a:spLocks noGrp="1"/>
          </p:cNvSpPr>
          <p:nvPr/>
        </p:nvSpPr>
        <p:spPr>
          <a:xfrm>
            <a:off x="7848600" y="4238625"/>
            <a:ext cx="4038600" cy="561975"/>
          </a:xfrm>
          <a:prstGeom prst="roundRect">
            <a:avLst>
              <a:gd name="adj" fmla="val 8475"/>
            </a:avLst>
          </a:prstGeom>
          <a:solidFill>
            <a:schemeClr val="tx2">
              <a:lumMod val="10000"/>
              <a:lumOff val="90000"/>
            </a:schemeClr>
          </a:solidFill>
          <a:ln w="9525">
            <a:solidFill>
              <a:srgbClr val="D6DDE2"/>
            </a:solidFill>
          </a:ln>
        </p:spPr>
        <p:txBody>
          <a:bodyPr/>
          <a:lstStyle/>
          <a:p>
            <a:endParaRPr lang="en-US"/>
          </a:p>
        </p:txBody>
      </p:sp>
      <p:sp>
        <p:nvSpPr>
          <p:cNvPr id="90" name="Rectangle: Rounded Corners 89">
            <a:extLst>
              <a:ext uri="{FF2B5EF4-FFF2-40B4-BE49-F238E27FC236}">
                <a16:creationId xmlns:a16="http://schemas.microsoft.com/office/drawing/2014/main" id="{9A136657-DDC5-4404-A7D8-8F2B7AE2B007}"/>
              </a:ext>
            </a:extLst>
          </p:cNvPr>
          <p:cNvSpPr>
            <a:spLocks noGrp="1"/>
          </p:cNvSpPr>
          <p:nvPr/>
        </p:nvSpPr>
        <p:spPr>
          <a:xfrm>
            <a:off x="7962900" y="4352925"/>
            <a:ext cx="257175" cy="257175"/>
          </a:xfrm>
          <a:prstGeom prst="roundRect">
            <a:avLst>
              <a:gd name="adj" fmla="val 50000"/>
            </a:avLst>
          </a:prstGeom>
          <a:solidFill>
            <a:srgbClr val="162BC7"/>
          </a:solidFill>
          <a:ln w="0">
            <a:noFill/>
          </a:ln>
        </p:spPr>
        <p:txBody>
          <a:bodyPr/>
          <a:lstStyle/>
          <a:p>
            <a:endParaRPr lang="en-US"/>
          </a:p>
        </p:txBody>
      </p:sp>
      <p:sp>
        <p:nvSpPr>
          <p:cNvPr id="91" name="Rectangle 90">
            <a:extLst>
              <a:ext uri="{FF2B5EF4-FFF2-40B4-BE49-F238E27FC236}">
                <a16:creationId xmlns:a16="http://schemas.microsoft.com/office/drawing/2014/main" id="{57CBD28B-4F71-45B0-866C-C85E6EC2167C}"/>
              </a:ext>
            </a:extLst>
          </p:cNvPr>
          <p:cNvSpPr>
            <a:spLocks noGrp="1"/>
          </p:cNvSpPr>
          <p:nvPr/>
        </p:nvSpPr>
        <p:spPr>
          <a:xfrm>
            <a:off x="7962900" y="4343400"/>
            <a:ext cx="257175" cy="257175"/>
          </a:xfrm>
          <a:prstGeom prst="rect">
            <a:avLst/>
          </a:prstGeom>
          <a:noFill/>
          <a:ln w="0">
            <a:noFill/>
          </a:ln>
        </p:spPr>
        <p:txBody>
          <a:bodyPr wrap="square" lIns="0" tIns="0" rIns="0" bIns="0" anchor="ctr">
            <a:normAutofit/>
          </a:bodyPr>
          <a:lstStyle/>
          <a:p>
            <a:pPr algn="ctr">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4</a:t>
            </a:r>
          </a:p>
        </p:txBody>
      </p:sp>
      <p:sp>
        <p:nvSpPr>
          <p:cNvPr id="92" name="Rectangle 91">
            <a:extLst>
              <a:ext uri="{FF2B5EF4-FFF2-40B4-BE49-F238E27FC236}">
                <a16:creationId xmlns:a16="http://schemas.microsoft.com/office/drawing/2014/main" id="{12F10B0B-B65D-454F-8FC6-1C4466E8E673}"/>
              </a:ext>
            </a:extLst>
          </p:cNvPr>
          <p:cNvSpPr>
            <a:spLocks noGrp="1"/>
          </p:cNvSpPr>
          <p:nvPr/>
        </p:nvSpPr>
        <p:spPr>
          <a:xfrm>
            <a:off x="8315325" y="4305300"/>
            <a:ext cx="933450" cy="190500"/>
          </a:xfrm>
          <a:prstGeom prst="rect">
            <a:avLst/>
          </a:prstGeom>
          <a:noFill/>
          <a:ln w="0">
            <a:noFill/>
          </a:ln>
        </p:spPr>
        <p:txBody>
          <a:bodyPr wrap="square" lIns="38100" tIns="28575" rIns="38100" bIns="28575" anchor="t">
            <a:normAutofit fontScale="89744" lnSpcReduction="10000"/>
          </a:bodyPr>
          <a:lstStyle/>
          <a:p>
            <a:pPr algn="l">
              <a:defRPr sz="975" b="1" i="0">
                <a:solidFill>
                  <a:srgbClr val="AD8538"/>
                </a:solidFill>
                <a:latin typeface="DejaVu Sans"/>
                <a:ea typeface="DejaVu Sans"/>
                <a:cs typeface="DejaVu Sans"/>
              </a:defRPr>
            </a:pPr>
            <a:r>
              <a:rPr sz="975" b="1" i="0" dirty="0">
                <a:solidFill>
                  <a:srgbClr val="FF4D6D"/>
                </a:solidFill>
                <a:latin typeface="DejaVu Sans"/>
                <a:ea typeface="DejaVu Sans"/>
                <a:cs typeface="DejaVu Sans"/>
              </a:rPr>
              <a:t>SUPPORT</a:t>
            </a:r>
          </a:p>
        </p:txBody>
      </p:sp>
      <p:sp>
        <p:nvSpPr>
          <p:cNvPr id="93" name="Rectangle 92">
            <a:extLst>
              <a:ext uri="{FF2B5EF4-FFF2-40B4-BE49-F238E27FC236}">
                <a16:creationId xmlns:a16="http://schemas.microsoft.com/office/drawing/2014/main" id="{C0EA44EF-BB3C-4F0B-8614-9E0D2F847A5A}"/>
              </a:ext>
            </a:extLst>
          </p:cNvPr>
          <p:cNvSpPr>
            <a:spLocks noGrp="1"/>
          </p:cNvSpPr>
          <p:nvPr/>
        </p:nvSpPr>
        <p:spPr>
          <a:xfrm>
            <a:off x="8315325" y="4495800"/>
            <a:ext cx="3448050" cy="257175"/>
          </a:xfrm>
          <a:prstGeom prst="rect">
            <a:avLst/>
          </a:prstGeom>
          <a:noFill/>
          <a:ln w="0">
            <a:noFill/>
          </a:ln>
        </p:spPr>
        <p:txBody>
          <a:bodyPr wrap="square" lIns="38100" tIns="28575" rIns="38100" bIns="28575" anchor="t">
            <a:normAutofit fontScale="90210" lnSpcReduction="20000"/>
          </a:bodyPr>
          <a:lstStyle/>
          <a:p>
            <a:pPr algn="l">
              <a:defRPr sz="1125" b="0" i="0">
                <a:solidFill>
                  <a:srgbClr val="17324A"/>
                </a:solidFill>
                <a:latin typeface="DejaVu Sans"/>
                <a:ea typeface="DejaVu Sans"/>
                <a:cs typeface="DejaVu Sans"/>
              </a:defRPr>
            </a:pPr>
            <a:r>
              <a:rPr sz="1125" b="0" i="0">
                <a:solidFill>
                  <a:srgbClr val="17324A"/>
                </a:solidFill>
                <a:latin typeface="DejaVu Sans"/>
                <a:ea typeface="DejaVu Sans"/>
                <a:cs typeface="DejaVu Sans"/>
              </a:rPr>
              <a:t>What coaching, authority, capacity, or tools are needed?</a:t>
            </a:r>
          </a:p>
        </p:txBody>
      </p:sp>
      <p:sp>
        <p:nvSpPr>
          <p:cNvPr id="94" name="Rectangle: Rounded Corners 93">
            <a:extLst>
              <a:ext uri="{FF2B5EF4-FFF2-40B4-BE49-F238E27FC236}">
                <a16:creationId xmlns:a16="http://schemas.microsoft.com/office/drawing/2014/main" id="{E89D990B-CFDD-44CF-8575-5C957F0D9720}"/>
              </a:ext>
            </a:extLst>
          </p:cNvPr>
          <p:cNvSpPr>
            <a:spLocks noGrp="1"/>
          </p:cNvSpPr>
          <p:nvPr/>
        </p:nvSpPr>
        <p:spPr>
          <a:xfrm>
            <a:off x="7848600" y="4876800"/>
            <a:ext cx="4038600" cy="561975"/>
          </a:xfrm>
          <a:prstGeom prst="roundRect">
            <a:avLst>
              <a:gd name="adj" fmla="val 8475"/>
            </a:avLst>
          </a:prstGeom>
          <a:solidFill>
            <a:srgbClr val="FFFFFF"/>
          </a:solidFill>
          <a:ln w="9525">
            <a:solidFill>
              <a:srgbClr val="D6DDE2"/>
            </a:solidFill>
          </a:ln>
        </p:spPr>
        <p:txBody>
          <a:bodyPr/>
          <a:lstStyle/>
          <a:p>
            <a:endParaRPr lang="en-US"/>
          </a:p>
        </p:txBody>
      </p:sp>
      <p:sp>
        <p:nvSpPr>
          <p:cNvPr id="95" name="Rectangle: Rounded Corners 94">
            <a:extLst>
              <a:ext uri="{FF2B5EF4-FFF2-40B4-BE49-F238E27FC236}">
                <a16:creationId xmlns:a16="http://schemas.microsoft.com/office/drawing/2014/main" id="{920B601F-1DEA-4986-A869-9104906501FE}"/>
              </a:ext>
            </a:extLst>
          </p:cNvPr>
          <p:cNvSpPr>
            <a:spLocks noGrp="1"/>
          </p:cNvSpPr>
          <p:nvPr/>
        </p:nvSpPr>
        <p:spPr>
          <a:xfrm>
            <a:off x="7962900" y="4991100"/>
            <a:ext cx="257175" cy="257175"/>
          </a:xfrm>
          <a:prstGeom prst="roundRect">
            <a:avLst>
              <a:gd name="adj" fmla="val 50000"/>
            </a:avLst>
          </a:prstGeom>
          <a:solidFill>
            <a:srgbClr val="162BC7"/>
          </a:solidFill>
          <a:ln w="0">
            <a:noFill/>
          </a:ln>
        </p:spPr>
        <p:txBody>
          <a:bodyPr/>
          <a:lstStyle/>
          <a:p>
            <a:endParaRPr lang="en-US"/>
          </a:p>
        </p:txBody>
      </p:sp>
      <p:sp>
        <p:nvSpPr>
          <p:cNvPr id="96" name="Rectangle 95">
            <a:extLst>
              <a:ext uri="{FF2B5EF4-FFF2-40B4-BE49-F238E27FC236}">
                <a16:creationId xmlns:a16="http://schemas.microsoft.com/office/drawing/2014/main" id="{9CCA49AB-2090-4AAA-B4A8-58A435C737F2}"/>
              </a:ext>
            </a:extLst>
          </p:cNvPr>
          <p:cNvSpPr>
            <a:spLocks noGrp="1"/>
          </p:cNvSpPr>
          <p:nvPr/>
        </p:nvSpPr>
        <p:spPr>
          <a:xfrm>
            <a:off x="7962900" y="4981575"/>
            <a:ext cx="257175" cy="257175"/>
          </a:xfrm>
          <a:prstGeom prst="rect">
            <a:avLst/>
          </a:prstGeom>
          <a:noFill/>
          <a:ln w="0">
            <a:noFill/>
          </a:ln>
        </p:spPr>
        <p:txBody>
          <a:bodyPr wrap="square" lIns="0" tIns="0" rIns="0" bIns="0" anchor="ctr">
            <a:normAutofit/>
          </a:bodyPr>
          <a:lstStyle/>
          <a:p>
            <a:pPr algn="ctr">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5</a:t>
            </a:r>
          </a:p>
        </p:txBody>
      </p:sp>
      <p:sp>
        <p:nvSpPr>
          <p:cNvPr id="97" name="Rectangle 96">
            <a:extLst>
              <a:ext uri="{FF2B5EF4-FFF2-40B4-BE49-F238E27FC236}">
                <a16:creationId xmlns:a16="http://schemas.microsoft.com/office/drawing/2014/main" id="{B1A9D942-EA82-4BD2-B2F9-CBE7807041CD}"/>
              </a:ext>
            </a:extLst>
          </p:cNvPr>
          <p:cNvSpPr>
            <a:spLocks noGrp="1"/>
          </p:cNvSpPr>
          <p:nvPr/>
        </p:nvSpPr>
        <p:spPr>
          <a:xfrm>
            <a:off x="8315325" y="4943475"/>
            <a:ext cx="933450" cy="190500"/>
          </a:xfrm>
          <a:prstGeom prst="rect">
            <a:avLst/>
          </a:prstGeom>
          <a:noFill/>
          <a:ln w="0">
            <a:noFill/>
          </a:ln>
        </p:spPr>
        <p:txBody>
          <a:bodyPr wrap="square" lIns="38100" tIns="28575" rIns="38100" bIns="28575" anchor="t">
            <a:normAutofit fontScale="89744" lnSpcReduction="10000"/>
          </a:bodyPr>
          <a:lstStyle/>
          <a:p>
            <a:pPr algn="l">
              <a:defRPr sz="975" b="1" i="0">
                <a:solidFill>
                  <a:srgbClr val="AD8538"/>
                </a:solidFill>
                <a:latin typeface="DejaVu Sans"/>
                <a:ea typeface="DejaVu Sans"/>
                <a:cs typeface="DejaVu Sans"/>
              </a:defRPr>
            </a:pPr>
            <a:r>
              <a:rPr sz="975" b="1" i="0" dirty="0">
                <a:solidFill>
                  <a:srgbClr val="FF4D6D"/>
                </a:solidFill>
                <a:latin typeface="DejaVu Sans"/>
                <a:ea typeface="DejaVu Sans"/>
                <a:cs typeface="DejaVu Sans"/>
              </a:rPr>
              <a:t>COMMIT</a:t>
            </a:r>
          </a:p>
        </p:txBody>
      </p:sp>
      <p:sp>
        <p:nvSpPr>
          <p:cNvPr id="98" name="Rectangle 97">
            <a:extLst>
              <a:ext uri="{FF2B5EF4-FFF2-40B4-BE49-F238E27FC236}">
                <a16:creationId xmlns:a16="http://schemas.microsoft.com/office/drawing/2014/main" id="{A164CA08-2AEC-421A-B773-7518B068CC99}"/>
              </a:ext>
            </a:extLst>
          </p:cNvPr>
          <p:cNvSpPr>
            <a:spLocks noGrp="1"/>
          </p:cNvSpPr>
          <p:nvPr/>
        </p:nvSpPr>
        <p:spPr>
          <a:xfrm>
            <a:off x="8315325" y="5133975"/>
            <a:ext cx="3448050" cy="257175"/>
          </a:xfrm>
          <a:prstGeom prst="rect">
            <a:avLst/>
          </a:prstGeom>
          <a:noFill/>
          <a:ln w="0">
            <a:noFill/>
          </a:ln>
        </p:spPr>
        <p:txBody>
          <a:bodyPr wrap="square" lIns="38100" tIns="28575" rIns="38100" bIns="28575" anchor="t">
            <a:normAutofit fontScale="91977"/>
          </a:bodyPr>
          <a:lstStyle/>
          <a:p>
            <a:pPr algn="l">
              <a:defRPr sz="1125" b="0" i="0">
                <a:solidFill>
                  <a:srgbClr val="17324A"/>
                </a:solidFill>
                <a:latin typeface="DejaVu Sans"/>
                <a:ea typeface="DejaVu Sans"/>
                <a:cs typeface="DejaVu Sans"/>
              </a:defRPr>
            </a:pPr>
            <a:r>
              <a:rPr sz="1125" b="0" i="0">
                <a:solidFill>
                  <a:srgbClr val="17324A"/>
                </a:solidFill>
                <a:latin typeface="DejaVu Sans"/>
                <a:ea typeface="DejaVu Sans"/>
                <a:cs typeface="DejaVu Sans"/>
              </a:rPr>
              <a:t>What will each person do before the next check-in?</a:t>
            </a:r>
          </a:p>
        </p:txBody>
      </p:sp>
      <p:sp>
        <p:nvSpPr>
          <p:cNvPr id="99" name="Rectangle: Rounded Corners 98">
            <a:extLst>
              <a:ext uri="{FF2B5EF4-FFF2-40B4-BE49-F238E27FC236}">
                <a16:creationId xmlns:a16="http://schemas.microsoft.com/office/drawing/2014/main" id="{F8A4C60E-952B-4D0C-BF54-9D7A48D8A2EE}"/>
              </a:ext>
            </a:extLst>
          </p:cNvPr>
          <p:cNvSpPr>
            <a:spLocks noGrp="1"/>
          </p:cNvSpPr>
          <p:nvPr/>
        </p:nvSpPr>
        <p:spPr>
          <a:xfrm>
            <a:off x="7848600" y="5562600"/>
            <a:ext cx="4038600" cy="762000"/>
          </a:xfrm>
          <a:prstGeom prst="roundRect">
            <a:avLst>
              <a:gd name="adj" fmla="val 7500"/>
            </a:avLst>
          </a:prstGeom>
          <a:solidFill>
            <a:srgbClr val="162BC7"/>
          </a:solidFill>
          <a:ln w="0">
            <a:noFill/>
          </a:ln>
        </p:spPr>
        <p:txBody>
          <a:bodyPr/>
          <a:lstStyle/>
          <a:p>
            <a:endParaRPr lang="en-US"/>
          </a:p>
        </p:txBody>
      </p:sp>
      <p:sp>
        <p:nvSpPr>
          <p:cNvPr id="100" name="Rectangle 99">
            <a:extLst>
              <a:ext uri="{FF2B5EF4-FFF2-40B4-BE49-F238E27FC236}">
                <a16:creationId xmlns:a16="http://schemas.microsoft.com/office/drawing/2014/main" id="{FF8D81FE-5A4C-4C74-990B-8A4BA7A93268}"/>
              </a:ext>
            </a:extLst>
          </p:cNvPr>
          <p:cNvSpPr>
            <a:spLocks noGrp="1"/>
          </p:cNvSpPr>
          <p:nvPr/>
        </p:nvSpPr>
        <p:spPr>
          <a:xfrm>
            <a:off x="8001000" y="5657850"/>
            <a:ext cx="1676400" cy="171450"/>
          </a:xfrm>
          <a:prstGeom prst="rect">
            <a:avLst/>
          </a:prstGeom>
          <a:noFill/>
          <a:ln w="0">
            <a:noFill/>
          </a:ln>
        </p:spPr>
        <p:txBody>
          <a:bodyPr wrap="square" lIns="38100" tIns="28575" rIns="38100" bIns="28575" anchor="t">
            <a:normAutofit fontScale="90833" lnSpcReduction="10000"/>
          </a:bodyPr>
          <a:lstStyle/>
          <a:p>
            <a:pPr algn="l">
              <a:defRPr sz="900" b="1" i="0">
                <a:solidFill>
                  <a:srgbClr val="AD8538"/>
                </a:solidFill>
                <a:latin typeface="DejaVu Sans"/>
                <a:ea typeface="DejaVu Sans"/>
                <a:cs typeface="DejaVu Sans"/>
              </a:defRPr>
            </a:pPr>
            <a:r>
              <a:rPr sz="900" b="1" i="0" dirty="0">
                <a:solidFill>
                  <a:srgbClr val="FF4D6D"/>
                </a:solidFill>
                <a:latin typeface="DejaVu Sans"/>
                <a:ea typeface="DejaVu Sans"/>
                <a:cs typeface="DejaVu Sans"/>
              </a:rPr>
              <a:t>NEXT CHECK-IN</a:t>
            </a:r>
          </a:p>
        </p:txBody>
      </p:sp>
      <p:sp>
        <p:nvSpPr>
          <p:cNvPr id="101" name="Rectangle 100">
            <a:extLst>
              <a:ext uri="{FF2B5EF4-FFF2-40B4-BE49-F238E27FC236}">
                <a16:creationId xmlns:a16="http://schemas.microsoft.com/office/drawing/2014/main" id="{D2C23C3F-89C6-4BCE-8668-95D58CFCAD2A}"/>
              </a:ext>
            </a:extLst>
          </p:cNvPr>
          <p:cNvSpPr>
            <a:spLocks noGrp="1"/>
          </p:cNvSpPr>
          <p:nvPr/>
        </p:nvSpPr>
        <p:spPr>
          <a:xfrm>
            <a:off x="9791700" y="5657850"/>
            <a:ext cx="1866900" cy="171450"/>
          </a:xfrm>
          <a:prstGeom prst="rect">
            <a:avLst/>
          </a:prstGeom>
          <a:noFill/>
          <a:ln w="0">
            <a:noFill/>
          </a:ln>
        </p:spPr>
        <p:txBody>
          <a:bodyPr wrap="square" lIns="38100" tIns="28575" rIns="38100" bIns="28575" anchor="t">
            <a:normAutofit fontScale="90833" lnSpcReduction="10000"/>
          </a:bodyPr>
          <a:lstStyle/>
          <a:p>
            <a:pPr algn="l">
              <a:defRPr sz="900" b="1" i="0">
                <a:solidFill>
                  <a:srgbClr val="AD8538"/>
                </a:solidFill>
                <a:latin typeface="DejaVu Sans"/>
                <a:ea typeface="DejaVu Sans"/>
                <a:cs typeface="DejaVu Sans"/>
              </a:defRPr>
            </a:pPr>
            <a:r>
              <a:rPr sz="900" b="1" i="0" dirty="0">
                <a:solidFill>
                  <a:srgbClr val="FF4D6D"/>
                </a:solidFill>
                <a:latin typeface="DejaVu Sans"/>
                <a:ea typeface="DejaVu Sans"/>
                <a:cs typeface="DejaVu Sans"/>
              </a:rPr>
              <a:t>SHARED CONFIDENCE</a:t>
            </a:r>
          </a:p>
        </p:txBody>
      </p:sp>
      <p:sp>
        <p:nvSpPr>
          <p:cNvPr id="102" name="Rectangle 101">
            <a:extLst>
              <a:ext uri="{FF2B5EF4-FFF2-40B4-BE49-F238E27FC236}">
                <a16:creationId xmlns:a16="http://schemas.microsoft.com/office/drawing/2014/main" id="{D62674D6-58AC-4BCC-88EF-10F7A8E7CF48}"/>
              </a:ext>
            </a:extLst>
          </p:cNvPr>
          <p:cNvSpPr>
            <a:spLocks noGrp="1"/>
          </p:cNvSpPr>
          <p:nvPr/>
        </p:nvSpPr>
        <p:spPr>
          <a:xfrm>
            <a:off x="8001000" y="5876925"/>
            <a:ext cx="1676400" cy="276225"/>
          </a:xfrm>
          <a:prstGeom prst="rect">
            <a:avLst/>
          </a:prstGeom>
          <a:noFill/>
          <a:ln w="0">
            <a:noFill/>
          </a:ln>
        </p:spPr>
        <p:txBody>
          <a:bodyPr wrap="square" lIns="38100" tIns="28575" rIns="38100" bIns="28575" anchor="t">
            <a:normAutofit/>
          </a:bodyPr>
          <a:lstStyle/>
          <a:p>
            <a:pPr algn="l">
              <a:defRPr sz="1275" b="0" i="1">
                <a:solidFill>
                  <a:srgbClr val="FFFFFF"/>
                </a:solidFill>
                <a:latin typeface="DejaVu Sans"/>
                <a:ea typeface="DejaVu Sans"/>
                <a:cs typeface="DejaVu Sans"/>
              </a:defRPr>
            </a:pPr>
            <a:r>
              <a:rPr sz="1275" b="0" i="1">
                <a:solidFill>
                  <a:srgbClr val="FFFFFF"/>
                </a:solidFill>
                <a:latin typeface="DejaVu Sans"/>
                <a:ea typeface="DejaVu Sans"/>
                <a:cs typeface="DejaVu Sans"/>
              </a:rPr>
              <a:t>Date and time</a:t>
            </a:r>
          </a:p>
        </p:txBody>
      </p:sp>
      <p:sp>
        <p:nvSpPr>
          <p:cNvPr id="103" name="Rectangle 102">
            <a:extLst>
              <a:ext uri="{FF2B5EF4-FFF2-40B4-BE49-F238E27FC236}">
                <a16:creationId xmlns:a16="http://schemas.microsoft.com/office/drawing/2014/main" id="{56FCED21-2139-4F95-BC21-58D453642FDD}"/>
              </a:ext>
            </a:extLst>
          </p:cNvPr>
          <p:cNvSpPr>
            <a:spLocks noGrp="1"/>
          </p:cNvSpPr>
          <p:nvPr/>
        </p:nvSpPr>
        <p:spPr>
          <a:xfrm>
            <a:off x="9791700" y="5876925"/>
            <a:ext cx="1866900" cy="276225"/>
          </a:xfrm>
          <a:prstGeom prst="rect">
            <a:avLst/>
          </a:prstGeom>
          <a:noFill/>
          <a:ln w="0">
            <a:noFill/>
          </a:ln>
        </p:spPr>
        <p:txBody>
          <a:bodyPr wrap="square" lIns="38100" tIns="28575" rIns="38100" bIns="28575" anchor="t">
            <a:normAutofit/>
          </a:bodyPr>
          <a:lstStyle/>
          <a:p>
            <a:pPr algn="l">
              <a:defRPr sz="1275" b="0" i="1">
                <a:solidFill>
                  <a:srgbClr val="FFFFFF"/>
                </a:solidFill>
                <a:latin typeface="DejaVu Sans"/>
                <a:ea typeface="DejaVu Sans"/>
                <a:cs typeface="DejaVu Sans"/>
              </a:defRPr>
            </a:pPr>
            <a:r>
              <a:rPr sz="1275" b="0" i="1">
                <a:solidFill>
                  <a:srgbClr val="FFFFFF"/>
                </a:solidFill>
                <a:latin typeface="DejaVu Sans"/>
                <a:ea typeface="DejaVu Sans"/>
                <a:cs typeface="DejaVu Sans"/>
              </a:rPr>
              <a:t>High / Medium / Low</a:t>
            </a:r>
          </a:p>
        </p:txBody>
      </p:sp>
      <p:sp>
        <p:nvSpPr>
          <p:cNvPr id="104" name="Rectangle 103">
            <a:extLst>
              <a:ext uri="{FF2B5EF4-FFF2-40B4-BE49-F238E27FC236}">
                <a16:creationId xmlns:a16="http://schemas.microsoft.com/office/drawing/2014/main" id="{341289EC-8A1C-40EA-9230-94779E79E896}"/>
              </a:ext>
            </a:extLst>
          </p:cNvPr>
          <p:cNvSpPr>
            <a:spLocks noGrp="1"/>
          </p:cNvSpPr>
          <p:nvPr/>
        </p:nvSpPr>
        <p:spPr>
          <a:xfrm>
            <a:off x="342900" y="6515100"/>
            <a:ext cx="11506200" cy="190500"/>
          </a:xfrm>
          <a:prstGeom prst="rect">
            <a:avLst/>
          </a:prstGeom>
          <a:noFill/>
          <a:ln w="0">
            <a:noFill/>
          </a:ln>
        </p:spPr>
        <p:txBody>
          <a:bodyPr wrap="square" lIns="0" tIns="0" rIns="0" bIns="0" anchor="ctr">
            <a:normAutofit/>
          </a:bodyPr>
          <a:lstStyle/>
          <a:p>
            <a:pPr>
              <a:defRPr sz="900" b="0" i="0">
                <a:solidFill>
                  <a:srgbClr val="5E6D78"/>
                </a:solidFill>
                <a:latin typeface="DejaVu Sans"/>
                <a:ea typeface="DejaVu Sans"/>
                <a:cs typeface="DejaVu Sans"/>
              </a:defRPr>
            </a:pPr>
            <a:r>
              <a:rPr sz="900" b="0" i="0" dirty="0">
                <a:solidFill>
                  <a:srgbClr val="5E6D78"/>
                </a:solidFill>
                <a:latin typeface="DejaVu Sans"/>
                <a:ea typeface="DejaVu Sans"/>
                <a:cs typeface="DejaVu Sans"/>
              </a:rPr>
              <a:t>Use this canvas as a shared working agreement. Update it together and keep formal performance records in the organization’s approved system.</a:t>
            </a:r>
          </a:p>
        </p:txBody>
      </p:sp>
      <p:pic>
        <p:nvPicPr>
          <p:cNvPr id="107" name="Picture 106">
            <a:extLst>
              <a:ext uri="{FF2B5EF4-FFF2-40B4-BE49-F238E27FC236}">
                <a16:creationId xmlns:a16="http://schemas.microsoft.com/office/drawing/2014/main" id="{22DDFBF3-8DB2-FA2A-0DF7-8CE160D9DB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0906" y="6377718"/>
            <a:ext cx="1210096" cy="480282"/>
          </a:xfrm>
          <a:prstGeom prst="rect">
            <a:avLst/>
          </a:prstGeom>
        </p:spPr>
      </p:pic>
    </p:spTree>
    <p:extLst>
      <p:ext uri="{BB962C8B-B14F-4D97-AF65-F5344CB8AC3E}">
        <p14:creationId xmlns:p14="http://schemas.microsoft.com/office/powerpoint/2010/main" val="856302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Rectangle 104">
            <a:extLst>
              <a:ext uri="{FF2B5EF4-FFF2-40B4-BE49-F238E27FC236}">
                <a16:creationId xmlns:a16="http://schemas.microsoft.com/office/drawing/2014/main" id="{F5491072-D4D9-4E0C-81C1-5CB2DB301801}"/>
              </a:ext>
            </a:extLst>
          </p:cNvPr>
          <p:cNvSpPr>
            <a:spLocks noGrp="1"/>
          </p:cNvSpPr>
          <p:nvPr/>
        </p:nvSpPr>
        <p:spPr>
          <a:xfrm>
            <a:off x="0" y="0"/>
            <a:ext cx="12192000" cy="838200"/>
          </a:xfrm>
          <a:prstGeom prst="rect">
            <a:avLst/>
          </a:prstGeom>
          <a:solidFill>
            <a:srgbClr val="162BC7"/>
          </a:solidFill>
          <a:ln w="0">
            <a:noFill/>
          </a:ln>
        </p:spPr>
        <p:txBody>
          <a:bodyPr/>
          <a:lstStyle/>
          <a:p>
            <a:endParaRPr lang="en-US"/>
          </a:p>
        </p:txBody>
      </p:sp>
      <p:sp>
        <p:nvSpPr>
          <p:cNvPr id="2" name="Rectangle 1">
            <a:extLst>
              <a:ext uri="{FF2B5EF4-FFF2-40B4-BE49-F238E27FC236}">
                <a16:creationId xmlns:a16="http://schemas.microsoft.com/office/drawing/2014/main" id="{90C0428D-F6EE-44F3-B264-7241D10A8033}"/>
              </a:ext>
            </a:extLst>
          </p:cNvPr>
          <p:cNvSpPr>
            <a:spLocks noGrp="1"/>
          </p:cNvSpPr>
          <p:nvPr/>
        </p:nvSpPr>
        <p:spPr>
          <a:xfrm>
            <a:off x="0" y="838200"/>
            <a:ext cx="12192000" cy="47625"/>
          </a:xfrm>
          <a:prstGeom prst="rect">
            <a:avLst/>
          </a:prstGeom>
          <a:solidFill>
            <a:srgbClr val="FF4D6D"/>
          </a:solidFill>
          <a:ln w="0">
            <a:noFill/>
          </a:ln>
        </p:spPr>
        <p:txBody>
          <a:bodyPr/>
          <a:lstStyle/>
          <a:p>
            <a:endParaRPr lang="en-US"/>
          </a:p>
        </p:txBody>
      </p:sp>
      <p:sp>
        <p:nvSpPr>
          <p:cNvPr id="3" name="Rectangle 2">
            <a:extLst>
              <a:ext uri="{FF2B5EF4-FFF2-40B4-BE49-F238E27FC236}">
                <a16:creationId xmlns:a16="http://schemas.microsoft.com/office/drawing/2014/main" id="{0C442F81-BBA6-444D-86D0-9EF3A0B9D5FC}"/>
              </a:ext>
            </a:extLst>
          </p:cNvPr>
          <p:cNvSpPr>
            <a:spLocks noGrp="1"/>
          </p:cNvSpPr>
          <p:nvPr/>
        </p:nvSpPr>
        <p:spPr>
          <a:xfrm>
            <a:off x="381000" y="161925"/>
            <a:ext cx="7810500" cy="361950"/>
          </a:xfrm>
          <a:prstGeom prst="rect">
            <a:avLst/>
          </a:prstGeom>
          <a:noFill/>
          <a:ln w="0">
            <a:noFill/>
          </a:ln>
        </p:spPr>
        <p:txBody>
          <a:bodyPr wrap="square" lIns="0" tIns="0" rIns="0" bIns="0" anchor="t">
            <a:normAutofit fontScale="98958" lnSpcReduction="10000"/>
          </a:bodyPr>
          <a:lstStyle/>
          <a:p>
            <a:pPr algn="l">
              <a:buNone/>
              <a:defRPr sz="2400" b="1" i="0">
                <a:solidFill>
                  <a:srgbClr val="FFFFFF"/>
                </a:solidFill>
                <a:latin typeface="DejaVu Sans"/>
                <a:ea typeface="DejaVu Sans"/>
                <a:cs typeface="DejaVu Sans"/>
              </a:defRPr>
            </a:pPr>
            <a:r>
              <a:rPr sz="2400" b="1" i="0">
                <a:solidFill>
                  <a:srgbClr val="FFFFFF"/>
                </a:solidFill>
                <a:latin typeface="DejaVu Sans"/>
                <a:ea typeface="DejaVu Sans"/>
                <a:cs typeface="DejaVu Sans"/>
              </a:rPr>
              <a:t>Product Owner OKR &amp; Feedback Example</a:t>
            </a:r>
          </a:p>
        </p:txBody>
      </p:sp>
      <p:sp>
        <p:nvSpPr>
          <p:cNvPr id="4" name="Rectangle 3">
            <a:extLst>
              <a:ext uri="{FF2B5EF4-FFF2-40B4-BE49-F238E27FC236}">
                <a16:creationId xmlns:a16="http://schemas.microsoft.com/office/drawing/2014/main" id="{16F29165-4527-4A51-B176-D83D85BDC74D}"/>
              </a:ext>
            </a:extLst>
          </p:cNvPr>
          <p:cNvSpPr>
            <a:spLocks noGrp="1"/>
          </p:cNvSpPr>
          <p:nvPr/>
        </p:nvSpPr>
        <p:spPr>
          <a:xfrm>
            <a:off x="381000" y="533400"/>
            <a:ext cx="7810500" cy="180975"/>
          </a:xfrm>
          <a:prstGeom prst="rect">
            <a:avLst/>
          </a:prstGeom>
          <a:noFill/>
          <a:ln w="0">
            <a:noFill/>
          </a:ln>
        </p:spPr>
        <p:txBody>
          <a:bodyPr wrap="square" lIns="0" tIns="0" rIns="0" bIns="0" anchor="t">
            <a:normAutofit/>
          </a:bodyPr>
          <a:lstStyle/>
          <a:p>
            <a:pPr algn="l">
              <a:buNone/>
              <a:defRPr sz="1125" b="0" i="0">
                <a:solidFill>
                  <a:srgbClr val="DCE5EB"/>
                </a:solidFill>
                <a:latin typeface="DejaVu Sans"/>
                <a:ea typeface="DejaVu Sans"/>
                <a:cs typeface="DejaVu Sans"/>
              </a:defRPr>
            </a:pPr>
            <a:r>
              <a:rPr sz="1125" b="0" i="0">
                <a:solidFill>
                  <a:srgbClr val="DCE5EB"/>
                </a:solidFill>
                <a:latin typeface="DejaVu Sans"/>
                <a:ea typeface="DejaVu Sans"/>
                <a:cs typeface="DejaVu Sans"/>
              </a:rPr>
              <a:t>Illustrative example for a digital member-onboarding product</a:t>
            </a:r>
          </a:p>
        </p:txBody>
      </p:sp>
      <p:sp>
        <p:nvSpPr>
          <p:cNvPr id="5" name="Rectangle 4">
            <a:extLst>
              <a:ext uri="{FF2B5EF4-FFF2-40B4-BE49-F238E27FC236}">
                <a16:creationId xmlns:a16="http://schemas.microsoft.com/office/drawing/2014/main" id="{48829EC4-84E4-457C-84CA-8DFE1472FDEF}"/>
              </a:ext>
            </a:extLst>
          </p:cNvPr>
          <p:cNvSpPr>
            <a:spLocks noGrp="1"/>
          </p:cNvSpPr>
          <p:nvPr/>
        </p:nvSpPr>
        <p:spPr>
          <a:xfrm>
            <a:off x="9620250" y="228600"/>
            <a:ext cx="2095500" cy="323850"/>
          </a:xfrm>
          <a:prstGeom prst="rect">
            <a:avLst/>
          </a:prstGeom>
          <a:noFill/>
          <a:ln w="0">
            <a:noFill/>
          </a:ln>
        </p:spPr>
        <p:txBody>
          <a:bodyPr wrap="square" lIns="38100" tIns="28575" rIns="38100" bIns="28575" anchor="ctr">
            <a:normAutofit/>
          </a:bodyPr>
          <a:lstStyle/>
          <a:p>
            <a:pPr algn="r">
              <a:buNone/>
              <a:defRPr sz="1050" b="1" i="0">
                <a:solidFill>
                  <a:srgbClr val="AD8538"/>
                </a:solidFill>
                <a:latin typeface="DejaVu Sans"/>
                <a:ea typeface="DejaVu Sans"/>
                <a:cs typeface="DejaVu Sans"/>
              </a:defRPr>
            </a:pPr>
            <a:r>
              <a:rPr sz="1050" b="1" i="0">
                <a:solidFill>
                  <a:srgbClr val="FF4D6D"/>
                </a:solidFill>
                <a:latin typeface="DejaVu Sans"/>
                <a:ea typeface="DejaVu Sans"/>
                <a:cs typeface="DejaVu Sans"/>
              </a:rPr>
              <a:t>LEARN • ADAPT • GROW</a:t>
            </a:r>
          </a:p>
        </p:txBody>
      </p:sp>
      <p:sp>
        <p:nvSpPr>
          <p:cNvPr id="6" name="Rectangle: Rounded Corners 5">
            <a:extLst>
              <a:ext uri="{FF2B5EF4-FFF2-40B4-BE49-F238E27FC236}">
                <a16:creationId xmlns:a16="http://schemas.microsoft.com/office/drawing/2014/main" id="{CDC29422-72BA-4A44-887D-F2B3AA1D07EB}"/>
              </a:ext>
            </a:extLst>
          </p:cNvPr>
          <p:cNvSpPr>
            <a:spLocks noGrp="1"/>
          </p:cNvSpPr>
          <p:nvPr/>
        </p:nvSpPr>
        <p:spPr>
          <a:xfrm>
            <a:off x="304800" y="1028700"/>
            <a:ext cx="11582400" cy="590550"/>
          </a:xfrm>
          <a:prstGeom prst="roundRect">
            <a:avLst>
              <a:gd name="adj" fmla="val 9677"/>
            </a:avLst>
          </a:prstGeom>
          <a:solidFill>
            <a:srgbClr val="FFFFFF"/>
          </a:solidFill>
          <a:ln w="9525">
            <a:solidFill>
              <a:srgbClr val="D6DDE2"/>
            </a:solidFill>
          </a:ln>
        </p:spPr>
        <p:txBody>
          <a:bodyPr/>
          <a:lstStyle/>
          <a:p>
            <a:endParaRPr lang="en-US"/>
          </a:p>
        </p:txBody>
      </p:sp>
      <p:sp>
        <p:nvSpPr>
          <p:cNvPr id="7" name="Rectangle 6">
            <a:extLst>
              <a:ext uri="{FF2B5EF4-FFF2-40B4-BE49-F238E27FC236}">
                <a16:creationId xmlns:a16="http://schemas.microsoft.com/office/drawing/2014/main" id="{30344BA3-5D24-42F0-9987-64B26B5749BA}"/>
              </a:ext>
            </a:extLst>
          </p:cNvPr>
          <p:cNvSpPr>
            <a:spLocks noGrp="1"/>
          </p:cNvSpPr>
          <p:nvPr/>
        </p:nvSpPr>
        <p:spPr>
          <a:xfrm>
            <a:off x="457200" y="1114425"/>
            <a:ext cx="2000250" cy="171450"/>
          </a:xfrm>
          <a:prstGeom prst="rect">
            <a:avLst/>
          </a:prstGeom>
          <a:noFill/>
          <a:ln w="0">
            <a:noFill/>
          </a:ln>
        </p:spPr>
        <p:txBody>
          <a:bodyPr wrap="square" lIns="19050" tIns="0" rIns="19050" bIns="0" anchor="t">
            <a:normAutofit/>
          </a:bodyPr>
          <a:lstStyle/>
          <a:p>
            <a:pPr algn="l">
              <a:buNone/>
              <a:defRPr sz="900" b="1" i="0">
                <a:solidFill>
                  <a:srgbClr val="AD8538"/>
                </a:solidFill>
                <a:latin typeface="DejaVu Sans"/>
                <a:ea typeface="DejaVu Sans"/>
                <a:cs typeface="DejaVu Sans"/>
              </a:defRPr>
            </a:pPr>
            <a:r>
              <a:rPr sz="900" b="1" i="0">
                <a:solidFill>
                  <a:srgbClr val="FF4D6D"/>
                </a:solidFill>
                <a:latin typeface="DejaVu Sans"/>
                <a:ea typeface="DejaVu Sans"/>
                <a:cs typeface="DejaVu Sans"/>
              </a:rPr>
              <a:t>EMPLOYEE</a:t>
            </a:r>
          </a:p>
        </p:txBody>
      </p:sp>
      <p:sp>
        <p:nvSpPr>
          <p:cNvPr id="8" name="Rectangle 7">
            <a:extLst>
              <a:ext uri="{FF2B5EF4-FFF2-40B4-BE49-F238E27FC236}">
                <a16:creationId xmlns:a16="http://schemas.microsoft.com/office/drawing/2014/main" id="{D3FE3AA9-DAB2-4371-81A4-2B3E44B2C3C4}"/>
              </a:ext>
            </a:extLst>
          </p:cNvPr>
          <p:cNvSpPr>
            <a:spLocks noGrp="1"/>
          </p:cNvSpPr>
          <p:nvPr/>
        </p:nvSpPr>
        <p:spPr>
          <a:xfrm>
            <a:off x="457200" y="1285875"/>
            <a:ext cx="2000250" cy="228600"/>
          </a:xfrm>
          <a:prstGeom prst="rect">
            <a:avLst/>
          </a:prstGeom>
          <a:noFill/>
          <a:ln w="0">
            <a:noFill/>
          </a:ln>
        </p:spPr>
        <p:txBody>
          <a:bodyPr wrap="square" lIns="19050" tIns="9525" rIns="19050" bIns="9525" anchor="t">
            <a:normAutofit/>
          </a:bodyPr>
          <a:lstStyle/>
          <a:p>
            <a:pPr algn="l">
              <a:buNone/>
              <a:defRPr sz="1200" b="0" i="1">
                <a:solidFill>
                  <a:srgbClr val="5E6D78"/>
                </a:solidFill>
                <a:latin typeface="DejaVu Sans"/>
                <a:ea typeface="DejaVu Sans"/>
                <a:cs typeface="DejaVu Sans"/>
              </a:defRPr>
            </a:pPr>
            <a:r>
              <a:rPr sz="1125" b="0" i="0">
                <a:solidFill>
                  <a:srgbClr val="17324A"/>
                </a:solidFill>
                <a:latin typeface="DejaVu Sans"/>
                <a:ea typeface="DejaVu Sans"/>
                <a:cs typeface="DejaVu Sans"/>
              </a:rPr>
              <a:t>Jordan Lee (example)</a:t>
            </a:r>
          </a:p>
        </p:txBody>
      </p:sp>
      <p:sp>
        <p:nvSpPr>
          <p:cNvPr id="9" name="Rectangle 8">
            <a:extLst>
              <a:ext uri="{FF2B5EF4-FFF2-40B4-BE49-F238E27FC236}">
                <a16:creationId xmlns:a16="http://schemas.microsoft.com/office/drawing/2014/main" id="{0631015F-82C0-40F6-B30E-D02676861671}"/>
              </a:ext>
            </a:extLst>
          </p:cNvPr>
          <p:cNvSpPr>
            <a:spLocks noGrp="1"/>
          </p:cNvSpPr>
          <p:nvPr/>
        </p:nvSpPr>
        <p:spPr>
          <a:xfrm>
            <a:off x="476250" y="1524000"/>
            <a:ext cx="1962150" cy="9525"/>
          </a:xfrm>
          <a:prstGeom prst="rect">
            <a:avLst/>
          </a:prstGeom>
          <a:solidFill>
            <a:srgbClr val="D6DDE2"/>
          </a:solidFill>
          <a:ln w="0">
            <a:noFill/>
          </a:ln>
        </p:spPr>
        <p:txBody>
          <a:bodyPr/>
          <a:lstStyle/>
          <a:p>
            <a:endParaRPr lang="en-US"/>
          </a:p>
        </p:txBody>
      </p:sp>
      <p:sp>
        <p:nvSpPr>
          <p:cNvPr id="10" name="Rectangle 9">
            <a:extLst>
              <a:ext uri="{FF2B5EF4-FFF2-40B4-BE49-F238E27FC236}">
                <a16:creationId xmlns:a16="http://schemas.microsoft.com/office/drawing/2014/main" id="{AA378D43-D90C-47A5-80C2-20C1749DC274}"/>
              </a:ext>
            </a:extLst>
          </p:cNvPr>
          <p:cNvSpPr>
            <a:spLocks noGrp="1"/>
          </p:cNvSpPr>
          <p:nvPr/>
        </p:nvSpPr>
        <p:spPr>
          <a:xfrm>
            <a:off x="2638425" y="1114425"/>
            <a:ext cx="2095500" cy="171450"/>
          </a:xfrm>
          <a:prstGeom prst="rect">
            <a:avLst/>
          </a:prstGeom>
          <a:noFill/>
          <a:ln w="0">
            <a:noFill/>
          </a:ln>
        </p:spPr>
        <p:txBody>
          <a:bodyPr wrap="square" lIns="19050" tIns="0" rIns="19050" bIns="0" anchor="t">
            <a:normAutofit/>
          </a:bodyPr>
          <a:lstStyle/>
          <a:p>
            <a:pPr algn="l">
              <a:buNone/>
              <a:defRPr sz="900" b="1" i="0">
                <a:solidFill>
                  <a:srgbClr val="AD8538"/>
                </a:solidFill>
                <a:latin typeface="DejaVu Sans"/>
                <a:ea typeface="DejaVu Sans"/>
                <a:cs typeface="DejaVu Sans"/>
              </a:defRPr>
            </a:pPr>
            <a:r>
              <a:rPr sz="900" b="1" i="0">
                <a:solidFill>
                  <a:srgbClr val="FF4D6D"/>
                </a:solidFill>
                <a:latin typeface="DejaVu Sans"/>
                <a:ea typeface="DejaVu Sans"/>
                <a:cs typeface="DejaVu Sans"/>
              </a:rPr>
              <a:t>ROLE</a:t>
            </a:r>
          </a:p>
        </p:txBody>
      </p:sp>
      <p:sp>
        <p:nvSpPr>
          <p:cNvPr id="11" name="Rectangle 10">
            <a:extLst>
              <a:ext uri="{FF2B5EF4-FFF2-40B4-BE49-F238E27FC236}">
                <a16:creationId xmlns:a16="http://schemas.microsoft.com/office/drawing/2014/main" id="{508B1C18-D703-4DB9-8638-98E048583E56}"/>
              </a:ext>
            </a:extLst>
          </p:cNvPr>
          <p:cNvSpPr>
            <a:spLocks noGrp="1"/>
          </p:cNvSpPr>
          <p:nvPr/>
        </p:nvSpPr>
        <p:spPr>
          <a:xfrm>
            <a:off x="2638425" y="1285875"/>
            <a:ext cx="2095500" cy="228600"/>
          </a:xfrm>
          <a:prstGeom prst="rect">
            <a:avLst/>
          </a:prstGeom>
          <a:noFill/>
          <a:ln w="0">
            <a:noFill/>
          </a:ln>
        </p:spPr>
        <p:txBody>
          <a:bodyPr wrap="square" lIns="19050" tIns="9525" rIns="19050" bIns="9525" anchor="t">
            <a:normAutofit/>
          </a:bodyPr>
          <a:lstStyle/>
          <a:p>
            <a:pPr algn="l">
              <a:buNone/>
              <a:defRPr sz="1200" b="0" i="1">
                <a:solidFill>
                  <a:srgbClr val="5E6D78"/>
                </a:solidFill>
                <a:latin typeface="DejaVu Sans"/>
                <a:ea typeface="DejaVu Sans"/>
                <a:cs typeface="DejaVu Sans"/>
              </a:defRPr>
            </a:pPr>
            <a:r>
              <a:rPr sz="1200" b="0" i="0">
                <a:solidFill>
                  <a:srgbClr val="17324A"/>
                </a:solidFill>
                <a:latin typeface="DejaVu Sans"/>
                <a:ea typeface="DejaVu Sans"/>
                <a:cs typeface="DejaVu Sans"/>
              </a:rPr>
              <a:t>Product Owner</a:t>
            </a:r>
          </a:p>
        </p:txBody>
      </p:sp>
      <p:sp>
        <p:nvSpPr>
          <p:cNvPr id="12" name="Rectangle 11">
            <a:extLst>
              <a:ext uri="{FF2B5EF4-FFF2-40B4-BE49-F238E27FC236}">
                <a16:creationId xmlns:a16="http://schemas.microsoft.com/office/drawing/2014/main" id="{963A325A-A64F-47C5-929C-A2AB0B8FFE8F}"/>
              </a:ext>
            </a:extLst>
          </p:cNvPr>
          <p:cNvSpPr>
            <a:spLocks noGrp="1"/>
          </p:cNvSpPr>
          <p:nvPr/>
        </p:nvSpPr>
        <p:spPr>
          <a:xfrm>
            <a:off x="2657475" y="1524000"/>
            <a:ext cx="2057400" cy="9525"/>
          </a:xfrm>
          <a:prstGeom prst="rect">
            <a:avLst/>
          </a:prstGeom>
          <a:solidFill>
            <a:srgbClr val="D6DDE2"/>
          </a:solidFill>
          <a:ln w="0">
            <a:noFill/>
          </a:ln>
        </p:spPr>
        <p:txBody>
          <a:bodyPr/>
          <a:lstStyle/>
          <a:p>
            <a:endParaRPr lang="en-US"/>
          </a:p>
        </p:txBody>
      </p:sp>
      <p:sp>
        <p:nvSpPr>
          <p:cNvPr id="13" name="Rectangle 12">
            <a:extLst>
              <a:ext uri="{FF2B5EF4-FFF2-40B4-BE49-F238E27FC236}">
                <a16:creationId xmlns:a16="http://schemas.microsoft.com/office/drawing/2014/main" id="{73D98B40-17B9-47C9-A561-9C1AE91169E1}"/>
              </a:ext>
            </a:extLst>
          </p:cNvPr>
          <p:cNvSpPr>
            <a:spLocks noGrp="1"/>
          </p:cNvSpPr>
          <p:nvPr/>
        </p:nvSpPr>
        <p:spPr>
          <a:xfrm>
            <a:off x="4914900" y="1114425"/>
            <a:ext cx="2095500" cy="171450"/>
          </a:xfrm>
          <a:prstGeom prst="rect">
            <a:avLst/>
          </a:prstGeom>
          <a:noFill/>
          <a:ln w="0">
            <a:noFill/>
          </a:ln>
        </p:spPr>
        <p:txBody>
          <a:bodyPr wrap="square" lIns="19050" tIns="0" rIns="19050" bIns="0" anchor="t">
            <a:normAutofit/>
          </a:bodyPr>
          <a:lstStyle/>
          <a:p>
            <a:pPr algn="l">
              <a:buNone/>
              <a:defRPr sz="900" b="1" i="0">
                <a:solidFill>
                  <a:srgbClr val="AD8538"/>
                </a:solidFill>
                <a:latin typeface="DejaVu Sans"/>
                <a:ea typeface="DejaVu Sans"/>
                <a:cs typeface="DejaVu Sans"/>
              </a:defRPr>
            </a:pPr>
            <a:r>
              <a:rPr sz="900" b="1" i="0">
                <a:solidFill>
                  <a:srgbClr val="FF4D6D"/>
                </a:solidFill>
                <a:latin typeface="DejaVu Sans"/>
                <a:ea typeface="DejaVu Sans"/>
                <a:cs typeface="DejaVu Sans"/>
              </a:rPr>
              <a:t>MANAGER OR COACH</a:t>
            </a:r>
          </a:p>
        </p:txBody>
      </p:sp>
      <p:sp>
        <p:nvSpPr>
          <p:cNvPr id="14" name="Rectangle 13">
            <a:extLst>
              <a:ext uri="{FF2B5EF4-FFF2-40B4-BE49-F238E27FC236}">
                <a16:creationId xmlns:a16="http://schemas.microsoft.com/office/drawing/2014/main" id="{13B04B22-EA9A-410C-8E7D-A061F7065B6D}"/>
              </a:ext>
            </a:extLst>
          </p:cNvPr>
          <p:cNvSpPr>
            <a:spLocks noGrp="1"/>
          </p:cNvSpPr>
          <p:nvPr/>
        </p:nvSpPr>
        <p:spPr>
          <a:xfrm>
            <a:off x="4914900" y="1285875"/>
            <a:ext cx="2095500" cy="228600"/>
          </a:xfrm>
          <a:prstGeom prst="rect">
            <a:avLst/>
          </a:prstGeom>
          <a:noFill/>
          <a:ln w="0">
            <a:noFill/>
          </a:ln>
        </p:spPr>
        <p:txBody>
          <a:bodyPr wrap="square" lIns="19050" tIns="9525" rIns="19050" bIns="9525" anchor="t">
            <a:normAutofit/>
          </a:bodyPr>
          <a:lstStyle/>
          <a:p>
            <a:pPr algn="l">
              <a:buNone/>
              <a:defRPr sz="1200" b="0" i="1">
                <a:solidFill>
                  <a:srgbClr val="5E6D78"/>
                </a:solidFill>
                <a:latin typeface="DejaVu Sans"/>
                <a:ea typeface="DejaVu Sans"/>
                <a:cs typeface="DejaVu Sans"/>
              </a:defRPr>
            </a:pPr>
            <a:r>
              <a:rPr sz="1125" b="0" i="0">
                <a:solidFill>
                  <a:srgbClr val="17324A"/>
                </a:solidFill>
                <a:latin typeface="DejaVu Sans"/>
                <a:ea typeface="DejaVu Sans"/>
                <a:cs typeface="DejaVu Sans"/>
              </a:rPr>
              <a:t>Alex Morgan (example)</a:t>
            </a:r>
          </a:p>
        </p:txBody>
      </p:sp>
      <p:sp>
        <p:nvSpPr>
          <p:cNvPr id="15" name="Rectangle 14">
            <a:extLst>
              <a:ext uri="{FF2B5EF4-FFF2-40B4-BE49-F238E27FC236}">
                <a16:creationId xmlns:a16="http://schemas.microsoft.com/office/drawing/2014/main" id="{A4F92A02-2A39-488F-8505-CE04CC6E7E19}"/>
              </a:ext>
            </a:extLst>
          </p:cNvPr>
          <p:cNvSpPr>
            <a:spLocks noGrp="1"/>
          </p:cNvSpPr>
          <p:nvPr/>
        </p:nvSpPr>
        <p:spPr>
          <a:xfrm>
            <a:off x="4933950" y="1524000"/>
            <a:ext cx="2057400" cy="9525"/>
          </a:xfrm>
          <a:prstGeom prst="rect">
            <a:avLst/>
          </a:prstGeom>
          <a:solidFill>
            <a:srgbClr val="D6DDE2"/>
          </a:solidFill>
          <a:ln w="0">
            <a:noFill/>
          </a:ln>
        </p:spPr>
        <p:txBody>
          <a:bodyPr/>
          <a:lstStyle/>
          <a:p>
            <a:endParaRPr lang="en-US"/>
          </a:p>
        </p:txBody>
      </p:sp>
      <p:sp>
        <p:nvSpPr>
          <p:cNvPr id="16" name="Rectangle 15">
            <a:extLst>
              <a:ext uri="{FF2B5EF4-FFF2-40B4-BE49-F238E27FC236}">
                <a16:creationId xmlns:a16="http://schemas.microsoft.com/office/drawing/2014/main" id="{0F24CD88-EE2D-4EDB-961A-398722E689F1}"/>
              </a:ext>
            </a:extLst>
          </p:cNvPr>
          <p:cNvSpPr>
            <a:spLocks noGrp="1"/>
          </p:cNvSpPr>
          <p:nvPr/>
        </p:nvSpPr>
        <p:spPr>
          <a:xfrm>
            <a:off x="7191375" y="1114425"/>
            <a:ext cx="1666875" cy="171450"/>
          </a:xfrm>
          <a:prstGeom prst="rect">
            <a:avLst/>
          </a:prstGeom>
          <a:noFill/>
          <a:ln w="0">
            <a:noFill/>
          </a:ln>
        </p:spPr>
        <p:txBody>
          <a:bodyPr wrap="square" lIns="19050" tIns="0" rIns="19050" bIns="0" anchor="t">
            <a:normAutofit/>
          </a:bodyPr>
          <a:lstStyle/>
          <a:p>
            <a:pPr algn="l">
              <a:buNone/>
              <a:defRPr sz="900" b="1" i="0">
                <a:solidFill>
                  <a:srgbClr val="AD8538"/>
                </a:solidFill>
                <a:latin typeface="DejaVu Sans"/>
                <a:ea typeface="DejaVu Sans"/>
                <a:cs typeface="DejaVu Sans"/>
              </a:defRPr>
            </a:pPr>
            <a:r>
              <a:rPr sz="900" b="1" i="0">
                <a:solidFill>
                  <a:srgbClr val="FF4D6D"/>
                </a:solidFill>
                <a:latin typeface="DejaVu Sans"/>
                <a:ea typeface="DejaVu Sans"/>
                <a:cs typeface="DejaVu Sans"/>
              </a:rPr>
              <a:t>OKR PERIOD</a:t>
            </a:r>
          </a:p>
        </p:txBody>
      </p:sp>
      <p:sp>
        <p:nvSpPr>
          <p:cNvPr id="17" name="Rectangle 16">
            <a:extLst>
              <a:ext uri="{FF2B5EF4-FFF2-40B4-BE49-F238E27FC236}">
                <a16:creationId xmlns:a16="http://schemas.microsoft.com/office/drawing/2014/main" id="{76B585AE-6C2C-4A7C-B7D0-A7DC6110DB2D}"/>
              </a:ext>
            </a:extLst>
          </p:cNvPr>
          <p:cNvSpPr>
            <a:spLocks noGrp="1"/>
          </p:cNvSpPr>
          <p:nvPr/>
        </p:nvSpPr>
        <p:spPr>
          <a:xfrm>
            <a:off x="7191375" y="1285875"/>
            <a:ext cx="1666875" cy="228600"/>
          </a:xfrm>
          <a:prstGeom prst="rect">
            <a:avLst/>
          </a:prstGeom>
          <a:noFill/>
          <a:ln w="0">
            <a:noFill/>
          </a:ln>
        </p:spPr>
        <p:txBody>
          <a:bodyPr wrap="square" lIns="19050" tIns="9525" rIns="19050" bIns="9525" anchor="t">
            <a:normAutofit/>
          </a:bodyPr>
          <a:lstStyle/>
          <a:p>
            <a:pPr algn="l">
              <a:buNone/>
              <a:defRPr sz="1200" b="0" i="1">
                <a:solidFill>
                  <a:srgbClr val="5E6D78"/>
                </a:solidFill>
                <a:latin typeface="DejaVu Sans"/>
                <a:ea typeface="DejaVu Sans"/>
                <a:cs typeface="DejaVu Sans"/>
              </a:defRPr>
            </a:pPr>
            <a:r>
              <a:rPr sz="1200" b="0" i="0">
                <a:solidFill>
                  <a:srgbClr val="17324A"/>
                </a:solidFill>
                <a:latin typeface="DejaVu Sans"/>
                <a:ea typeface="DejaVu Sans"/>
                <a:cs typeface="DejaVu Sans"/>
              </a:rPr>
              <a:t>Q4 2026</a:t>
            </a:r>
          </a:p>
        </p:txBody>
      </p:sp>
      <p:sp>
        <p:nvSpPr>
          <p:cNvPr id="18" name="Rectangle 17">
            <a:extLst>
              <a:ext uri="{FF2B5EF4-FFF2-40B4-BE49-F238E27FC236}">
                <a16:creationId xmlns:a16="http://schemas.microsoft.com/office/drawing/2014/main" id="{92D08B88-96DC-428C-BDB7-B6D1E2632CBB}"/>
              </a:ext>
            </a:extLst>
          </p:cNvPr>
          <p:cNvSpPr>
            <a:spLocks noGrp="1"/>
          </p:cNvSpPr>
          <p:nvPr/>
        </p:nvSpPr>
        <p:spPr>
          <a:xfrm>
            <a:off x="7210425" y="1524000"/>
            <a:ext cx="1628775" cy="9525"/>
          </a:xfrm>
          <a:prstGeom prst="rect">
            <a:avLst/>
          </a:prstGeom>
          <a:solidFill>
            <a:srgbClr val="D6DDE2"/>
          </a:solidFill>
          <a:ln w="0">
            <a:noFill/>
          </a:ln>
        </p:spPr>
        <p:txBody>
          <a:bodyPr/>
          <a:lstStyle/>
          <a:p>
            <a:endParaRPr lang="en-US"/>
          </a:p>
        </p:txBody>
      </p:sp>
      <p:sp>
        <p:nvSpPr>
          <p:cNvPr id="19" name="Rectangle 18">
            <a:extLst>
              <a:ext uri="{FF2B5EF4-FFF2-40B4-BE49-F238E27FC236}">
                <a16:creationId xmlns:a16="http://schemas.microsoft.com/office/drawing/2014/main" id="{6307E528-5DFA-420D-B696-62C691D3EB09}"/>
              </a:ext>
            </a:extLst>
          </p:cNvPr>
          <p:cNvSpPr>
            <a:spLocks noGrp="1"/>
          </p:cNvSpPr>
          <p:nvPr/>
        </p:nvSpPr>
        <p:spPr>
          <a:xfrm>
            <a:off x="9039225" y="1114425"/>
            <a:ext cx="1352550" cy="171450"/>
          </a:xfrm>
          <a:prstGeom prst="rect">
            <a:avLst/>
          </a:prstGeom>
          <a:noFill/>
          <a:ln w="0">
            <a:noFill/>
          </a:ln>
        </p:spPr>
        <p:txBody>
          <a:bodyPr wrap="square" lIns="19050" tIns="0" rIns="19050" bIns="0" anchor="t">
            <a:normAutofit/>
          </a:bodyPr>
          <a:lstStyle/>
          <a:p>
            <a:pPr algn="l">
              <a:buNone/>
              <a:defRPr sz="900" b="1" i="0">
                <a:solidFill>
                  <a:srgbClr val="AD8538"/>
                </a:solidFill>
                <a:latin typeface="DejaVu Sans"/>
                <a:ea typeface="DejaVu Sans"/>
                <a:cs typeface="DejaVu Sans"/>
              </a:defRPr>
            </a:pPr>
            <a:r>
              <a:rPr sz="900" b="1" i="0">
                <a:solidFill>
                  <a:srgbClr val="FF4D6D"/>
                </a:solidFill>
                <a:latin typeface="DejaVu Sans"/>
                <a:ea typeface="DejaVu Sans"/>
                <a:cs typeface="DejaVu Sans"/>
              </a:rPr>
              <a:t>CHECK-IN</a:t>
            </a:r>
          </a:p>
        </p:txBody>
      </p:sp>
      <p:sp>
        <p:nvSpPr>
          <p:cNvPr id="20" name="Rectangle 19">
            <a:extLst>
              <a:ext uri="{FF2B5EF4-FFF2-40B4-BE49-F238E27FC236}">
                <a16:creationId xmlns:a16="http://schemas.microsoft.com/office/drawing/2014/main" id="{74DC0AB0-59AF-4DCA-9BF7-E0C6263119B0}"/>
              </a:ext>
            </a:extLst>
          </p:cNvPr>
          <p:cNvSpPr>
            <a:spLocks noGrp="1"/>
          </p:cNvSpPr>
          <p:nvPr/>
        </p:nvSpPr>
        <p:spPr>
          <a:xfrm>
            <a:off x="9039225" y="1285875"/>
            <a:ext cx="1352550" cy="228600"/>
          </a:xfrm>
          <a:prstGeom prst="rect">
            <a:avLst/>
          </a:prstGeom>
          <a:noFill/>
          <a:ln w="0">
            <a:noFill/>
          </a:ln>
        </p:spPr>
        <p:txBody>
          <a:bodyPr wrap="square" lIns="19050" tIns="9525" rIns="19050" bIns="9525" anchor="t">
            <a:normAutofit/>
          </a:bodyPr>
          <a:lstStyle/>
          <a:p>
            <a:pPr algn="l">
              <a:buNone/>
              <a:defRPr sz="1200" b="0" i="1">
                <a:solidFill>
                  <a:srgbClr val="5E6D78"/>
                </a:solidFill>
                <a:latin typeface="DejaVu Sans"/>
                <a:ea typeface="DejaVu Sans"/>
                <a:cs typeface="DejaVu Sans"/>
              </a:defRPr>
            </a:pPr>
            <a:r>
              <a:rPr sz="1125" b="0" i="0">
                <a:solidFill>
                  <a:srgbClr val="17324A"/>
                </a:solidFill>
                <a:latin typeface="DejaVu Sans"/>
                <a:ea typeface="DejaVu Sans"/>
                <a:cs typeface="DejaVu Sans"/>
              </a:rPr>
              <a:t>Nov 6, 2026</a:t>
            </a:r>
          </a:p>
        </p:txBody>
      </p:sp>
      <p:sp>
        <p:nvSpPr>
          <p:cNvPr id="21" name="Rectangle 20">
            <a:extLst>
              <a:ext uri="{FF2B5EF4-FFF2-40B4-BE49-F238E27FC236}">
                <a16:creationId xmlns:a16="http://schemas.microsoft.com/office/drawing/2014/main" id="{522E0F8C-4A50-4ED4-A36E-1646903775BC}"/>
              </a:ext>
            </a:extLst>
          </p:cNvPr>
          <p:cNvSpPr>
            <a:spLocks noGrp="1"/>
          </p:cNvSpPr>
          <p:nvPr/>
        </p:nvSpPr>
        <p:spPr>
          <a:xfrm>
            <a:off x="9058275" y="1524000"/>
            <a:ext cx="1314450" cy="9525"/>
          </a:xfrm>
          <a:prstGeom prst="rect">
            <a:avLst/>
          </a:prstGeom>
          <a:solidFill>
            <a:srgbClr val="D6DDE2"/>
          </a:solidFill>
          <a:ln w="0">
            <a:noFill/>
          </a:ln>
        </p:spPr>
        <p:txBody>
          <a:bodyPr/>
          <a:lstStyle/>
          <a:p>
            <a:endParaRPr lang="en-US"/>
          </a:p>
        </p:txBody>
      </p:sp>
      <p:sp>
        <p:nvSpPr>
          <p:cNvPr id="22" name="Rectangle 21">
            <a:extLst>
              <a:ext uri="{FF2B5EF4-FFF2-40B4-BE49-F238E27FC236}">
                <a16:creationId xmlns:a16="http://schemas.microsoft.com/office/drawing/2014/main" id="{F31FE28A-86C8-4B03-B5EB-751CD45B2391}"/>
              </a:ext>
            </a:extLst>
          </p:cNvPr>
          <p:cNvSpPr>
            <a:spLocks noGrp="1"/>
          </p:cNvSpPr>
          <p:nvPr/>
        </p:nvSpPr>
        <p:spPr>
          <a:xfrm>
            <a:off x="10572750" y="1114425"/>
            <a:ext cx="1123950" cy="171450"/>
          </a:xfrm>
          <a:prstGeom prst="rect">
            <a:avLst/>
          </a:prstGeom>
          <a:noFill/>
          <a:ln w="0">
            <a:noFill/>
          </a:ln>
        </p:spPr>
        <p:txBody>
          <a:bodyPr wrap="square" lIns="19050" tIns="0" rIns="19050" bIns="0" anchor="t">
            <a:normAutofit/>
          </a:bodyPr>
          <a:lstStyle/>
          <a:p>
            <a:pPr algn="l">
              <a:buNone/>
              <a:defRPr sz="900" b="1" i="0">
                <a:solidFill>
                  <a:srgbClr val="AD8538"/>
                </a:solidFill>
                <a:latin typeface="DejaVu Sans"/>
                <a:ea typeface="DejaVu Sans"/>
                <a:cs typeface="DejaVu Sans"/>
              </a:defRPr>
            </a:pPr>
            <a:r>
              <a:rPr sz="900" b="1" i="0">
                <a:solidFill>
                  <a:srgbClr val="FF4D6D"/>
                </a:solidFill>
                <a:latin typeface="DejaVu Sans"/>
                <a:ea typeface="DejaVu Sans"/>
                <a:cs typeface="DejaVu Sans"/>
              </a:rPr>
              <a:t>CADENCE</a:t>
            </a:r>
          </a:p>
        </p:txBody>
      </p:sp>
      <p:sp>
        <p:nvSpPr>
          <p:cNvPr id="23" name="Rectangle 22">
            <a:extLst>
              <a:ext uri="{FF2B5EF4-FFF2-40B4-BE49-F238E27FC236}">
                <a16:creationId xmlns:a16="http://schemas.microsoft.com/office/drawing/2014/main" id="{1F09993E-AE3A-4110-B076-1D2438D3BBA9}"/>
              </a:ext>
            </a:extLst>
          </p:cNvPr>
          <p:cNvSpPr>
            <a:spLocks noGrp="1"/>
          </p:cNvSpPr>
          <p:nvPr/>
        </p:nvSpPr>
        <p:spPr>
          <a:xfrm>
            <a:off x="10572750" y="1285875"/>
            <a:ext cx="1123950" cy="228600"/>
          </a:xfrm>
          <a:prstGeom prst="rect">
            <a:avLst/>
          </a:prstGeom>
          <a:noFill/>
          <a:ln w="0">
            <a:noFill/>
          </a:ln>
        </p:spPr>
        <p:txBody>
          <a:bodyPr wrap="square" lIns="19050" tIns="9525" rIns="19050" bIns="9525" anchor="t">
            <a:normAutofit/>
          </a:bodyPr>
          <a:lstStyle/>
          <a:p>
            <a:pPr algn="l">
              <a:buNone/>
              <a:defRPr sz="1200" b="0" i="1">
                <a:solidFill>
                  <a:srgbClr val="5E6D78"/>
                </a:solidFill>
                <a:latin typeface="DejaVu Sans"/>
                <a:ea typeface="DejaVu Sans"/>
                <a:cs typeface="DejaVu Sans"/>
              </a:defRPr>
            </a:pPr>
            <a:r>
              <a:rPr sz="1200" b="0" i="0">
                <a:solidFill>
                  <a:srgbClr val="17324A"/>
                </a:solidFill>
                <a:latin typeface="DejaVu Sans"/>
                <a:ea typeface="DejaVu Sans"/>
                <a:cs typeface="DejaVu Sans"/>
              </a:rPr>
              <a:t>Biweekly</a:t>
            </a:r>
          </a:p>
        </p:txBody>
      </p:sp>
      <p:sp>
        <p:nvSpPr>
          <p:cNvPr id="24" name="Rectangle 23">
            <a:extLst>
              <a:ext uri="{FF2B5EF4-FFF2-40B4-BE49-F238E27FC236}">
                <a16:creationId xmlns:a16="http://schemas.microsoft.com/office/drawing/2014/main" id="{5AECF039-4835-4C57-8FF4-B625663234D2}"/>
              </a:ext>
            </a:extLst>
          </p:cNvPr>
          <p:cNvSpPr>
            <a:spLocks noGrp="1"/>
          </p:cNvSpPr>
          <p:nvPr/>
        </p:nvSpPr>
        <p:spPr>
          <a:xfrm>
            <a:off x="10591800" y="1524000"/>
            <a:ext cx="1085850" cy="9525"/>
          </a:xfrm>
          <a:prstGeom prst="rect">
            <a:avLst/>
          </a:prstGeom>
          <a:solidFill>
            <a:srgbClr val="D6DDE2"/>
          </a:solidFill>
          <a:ln w="0">
            <a:noFill/>
          </a:ln>
        </p:spPr>
        <p:txBody>
          <a:bodyPr/>
          <a:lstStyle/>
          <a:p>
            <a:endParaRPr lang="en-US"/>
          </a:p>
        </p:txBody>
      </p:sp>
      <p:sp>
        <p:nvSpPr>
          <p:cNvPr id="25" name="Rectangle: Rounded Corners 24">
            <a:extLst>
              <a:ext uri="{FF2B5EF4-FFF2-40B4-BE49-F238E27FC236}">
                <a16:creationId xmlns:a16="http://schemas.microsoft.com/office/drawing/2014/main" id="{3E998E5C-18F5-48A7-BDC4-826B77738C14}"/>
              </a:ext>
            </a:extLst>
          </p:cNvPr>
          <p:cNvSpPr>
            <a:spLocks noGrp="1"/>
          </p:cNvSpPr>
          <p:nvPr/>
        </p:nvSpPr>
        <p:spPr>
          <a:xfrm>
            <a:off x="304800" y="1790700"/>
            <a:ext cx="7353300" cy="457200"/>
          </a:xfrm>
          <a:prstGeom prst="roundRect">
            <a:avLst>
              <a:gd name="adj" fmla="val 12500"/>
            </a:avLst>
          </a:prstGeom>
          <a:solidFill>
            <a:srgbClr val="162BC7"/>
          </a:solidFill>
          <a:ln w="0">
            <a:noFill/>
          </a:ln>
        </p:spPr>
        <p:txBody>
          <a:bodyPr/>
          <a:lstStyle/>
          <a:p>
            <a:endParaRPr lang="en-US"/>
          </a:p>
        </p:txBody>
      </p:sp>
      <p:sp>
        <p:nvSpPr>
          <p:cNvPr id="26" name="Rectangle: Rounded Corners 25">
            <a:extLst>
              <a:ext uri="{FF2B5EF4-FFF2-40B4-BE49-F238E27FC236}">
                <a16:creationId xmlns:a16="http://schemas.microsoft.com/office/drawing/2014/main" id="{DDD1EF24-A931-441E-9AC0-6327CD1FA5FD}"/>
              </a:ext>
            </a:extLst>
          </p:cNvPr>
          <p:cNvSpPr>
            <a:spLocks noGrp="1"/>
          </p:cNvSpPr>
          <p:nvPr/>
        </p:nvSpPr>
        <p:spPr>
          <a:xfrm>
            <a:off x="400050" y="1876425"/>
            <a:ext cx="285750" cy="285750"/>
          </a:xfrm>
          <a:prstGeom prst="roundRect">
            <a:avLst>
              <a:gd name="adj" fmla="val 50000"/>
            </a:avLst>
          </a:prstGeom>
          <a:solidFill>
            <a:srgbClr val="FF4D6D"/>
          </a:solidFill>
          <a:ln w="0">
            <a:noFill/>
          </a:ln>
        </p:spPr>
        <p:txBody>
          <a:bodyPr/>
          <a:lstStyle/>
          <a:p>
            <a:endParaRPr lang="en-US"/>
          </a:p>
        </p:txBody>
      </p:sp>
      <p:sp>
        <p:nvSpPr>
          <p:cNvPr id="27" name="Rectangle 26">
            <a:extLst>
              <a:ext uri="{FF2B5EF4-FFF2-40B4-BE49-F238E27FC236}">
                <a16:creationId xmlns:a16="http://schemas.microsoft.com/office/drawing/2014/main" id="{DAAC9E7C-5906-4E5F-B327-AAED9C3046E4}"/>
              </a:ext>
            </a:extLst>
          </p:cNvPr>
          <p:cNvSpPr>
            <a:spLocks noGrp="1"/>
          </p:cNvSpPr>
          <p:nvPr/>
        </p:nvSpPr>
        <p:spPr>
          <a:xfrm>
            <a:off x="400050" y="1866900"/>
            <a:ext cx="285750" cy="285750"/>
          </a:xfrm>
          <a:prstGeom prst="rect">
            <a:avLst/>
          </a:prstGeom>
          <a:noFill/>
          <a:ln w="0">
            <a:noFill/>
          </a:ln>
        </p:spPr>
        <p:txBody>
          <a:bodyPr wrap="square" lIns="0" tIns="0" rIns="0" bIns="0" anchor="ctr">
            <a:normAutofit/>
          </a:bodyPr>
          <a:lstStyle/>
          <a:p>
            <a:pPr algn="ctr">
              <a:buNone/>
              <a:defRPr sz="1275" b="1" i="0">
                <a:solidFill>
                  <a:srgbClr val="FFFFFF"/>
                </a:solidFill>
                <a:latin typeface="DejaVu Sans"/>
                <a:ea typeface="DejaVu Sans"/>
                <a:cs typeface="DejaVu Sans"/>
              </a:defRPr>
            </a:pPr>
            <a:r>
              <a:rPr sz="1275" b="1" i="0">
                <a:solidFill>
                  <a:srgbClr val="FFFFFF"/>
                </a:solidFill>
                <a:latin typeface="DejaVu Sans"/>
                <a:ea typeface="DejaVu Sans"/>
                <a:cs typeface="DejaVu Sans"/>
              </a:rPr>
              <a:t>1</a:t>
            </a:r>
          </a:p>
        </p:txBody>
      </p:sp>
      <p:sp>
        <p:nvSpPr>
          <p:cNvPr id="28" name="Rectangle 27">
            <a:extLst>
              <a:ext uri="{FF2B5EF4-FFF2-40B4-BE49-F238E27FC236}">
                <a16:creationId xmlns:a16="http://schemas.microsoft.com/office/drawing/2014/main" id="{01BF6566-2F59-4CBA-BC4F-186F6C18BF6D}"/>
              </a:ext>
            </a:extLst>
          </p:cNvPr>
          <p:cNvSpPr>
            <a:spLocks noGrp="1"/>
          </p:cNvSpPr>
          <p:nvPr/>
        </p:nvSpPr>
        <p:spPr>
          <a:xfrm>
            <a:off x="781050" y="1838325"/>
            <a:ext cx="6781800" cy="209550"/>
          </a:xfrm>
          <a:prstGeom prst="rect">
            <a:avLst/>
          </a:prstGeom>
          <a:noFill/>
          <a:ln w="0">
            <a:noFill/>
          </a:ln>
        </p:spPr>
        <p:txBody>
          <a:bodyPr wrap="square" lIns="0" tIns="0" rIns="19050" bIns="0" anchor="t">
            <a:normAutofit fontScale="96491" lnSpcReduction="10000"/>
          </a:bodyPr>
          <a:lstStyle/>
          <a:p>
            <a:pPr algn="l">
              <a:buNone/>
              <a:defRPr sz="1425" b="1" i="0">
                <a:solidFill>
                  <a:srgbClr val="FFFFFF"/>
                </a:solidFill>
                <a:latin typeface="DejaVu Sans"/>
                <a:ea typeface="DejaVu Sans"/>
                <a:cs typeface="DejaVu Sans"/>
              </a:defRPr>
            </a:pPr>
            <a:r>
              <a:rPr sz="1425" b="1" i="0">
                <a:solidFill>
                  <a:srgbClr val="FFFFFF"/>
                </a:solidFill>
                <a:latin typeface="DejaVu Sans"/>
                <a:ea typeface="DejaVu Sans"/>
                <a:cs typeface="DejaVu Sans"/>
              </a:rPr>
              <a:t>Outcome and role alignment</a:t>
            </a:r>
          </a:p>
        </p:txBody>
      </p:sp>
      <p:sp>
        <p:nvSpPr>
          <p:cNvPr id="29" name="Rectangle 28">
            <a:extLst>
              <a:ext uri="{FF2B5EF4-FFF2-40B4-BE49-F238E27FC236}">
                <a16:creationId xmlns:a16="http://schemas.microsoft.com/office/drawing/2014/main" id="{1F810D7B-DA64-4A64-89C7-27E5C4789F80}"/>
              </a:ext>
            </a:extLst>
          </p:cNvPr>
          <p:cNvSpPr>
            <a:spLocks noGrp="1"/>
          </p:cNvSpPr>
          <p:nvPr/>
        </p:nvSpPr>
        <p:spPr>
          <a:xfrm>
            <a:off x="781050" y="2047875"/>
            <a:ext cx="6781800" cy="152400"/>
          </a:xfrm>
          <a:prstGeom prst="rect">
            <a:avLst/>
          </a:prstGeom>
          <a:noFill/>
          <a:ln w="0">
            <a:noFill/>
          </a:ln>
        </p:spPr>
        <p:txBody>
          <a:bodyPr wrap="square" lIns="0" tIns="0" rIns="19050" bIns="0" anchor="t">
            <a:normAutofit/>
          </a:bodyPr>
          <a:lstStyle/>
          <a:p>
            <a:pPr algn="l">
              <a:buNone/>
              <a:defRPr sz="900" b="0" i="0">
                <a:solidFill>
                  <a:srgbClr val="DFE8EF"/>
                </a:solidFill>
                <a:latin typeface="DejaVu Sans"/>
                <a:ea typeface="DejaVu Sans"/>
                <a:cs typeface="DejaVu Sans"/>
              </a:defRPr>
            </a:pPr>
            <a:r>
              <a:rPr sz="900" b="0" i="0">
                <a:solidFill>
                  <a:srgbClr val="DFE8EF"/>
                </a:solidFill>
                <a:latin typeface="DejaVu Sans"/>
                <a:ea typeface="DejaVu Sans"/>
                <a:cs typeface="DejaVu Sans"/>
              </a:rPr>
              <a:t>Define the meaningful result and confirm what the role owns</a:t>
            </a:r>
          </a:p>
        </p:txBody>
      </p:sp>
      <p:sp>
        <p:nvSpPr>
          <p:cNvPr id="30" name="Rectangle: Rounded Corners 29">
            <a:extLst>
              <a:ext uri="{FF2B5EF4-FFF2-40B4-BE49-F238E27FC236}">
                <a16:creationId xmlns:a16="http://schemas.microsoft.com/office/drawing/2014/main" id="{7BAFB1D1-76A9-4587-9BC4-465A026B6317}"/>
              </a:ext>
            </a:extLst>
          </p:cNvPr>
          <p:cNvSpPr>
            <a:spLocks noGrp="1"/>
          </p:cNvSpPr>
          <p:nvPr/>
        </p:nvSpPr>
        <p:spPr>
          <a:xfrm>
            <a:off x="304800" y="2324100"/>
            <a:ext cx="7353300" cy="876300"/>
          </a:xfrm>
          <a:prstGeom prst="roundRect">
            <a:avLst>
              <a:gd name="adj" fmla="val 6522"/>
            </a:avLst>
          </a:prstGeom>
          <a:solidFill>
            <a:srgbClr val="FFFFFF"/>
          </a:solidFill>
          <a:ln w="9525">
            <a:solidFill>
              <a:srgbClr val="D6DDE2"/>
            </a:solidFill>
          </a:ln>
        </p:spPr>
        <p:txBody>
          <a:bodyPr/>
          <a:lstStyle/>
          <a:p>
            <a:endParaRPr lang="en-US"/>
          </a:p>
        </p:txBody>
      </p:sp>
      <p:sp>
        <p:nvSpPr>
          <p:cNvPr id="31" name="Rectangle 30">
            <a:extLst>
              <a:ext uri="{FF2B5EF4-FFF2-40B4-BE49-F238E27FC236}">
                <a16:creationId xmlns:a16="http://schemas.microsoft.com/office/drawing/2014/main" id="{F2F64B45-A5FE-4C14-BFCF-F2984E0DE708}"/>
              </a:ext>
            </a:extLst>
          </p:cNvPr>
          <p:cNvSpPr>
            <a:spLocks noGrp="1"/>
          </p:cNvSpPr>
          <p:nvPr/>
        </p:nvSpPr>
        <p:spPr>
          <a:xfrm>
            <a:off x="457200" y="2409825"/>
            <a:ext cx="1428750" cy="190500"/>
          </a:xfrm>
          <a:prstGeom prst="rect">
            <a:avLst/>
          </a:prstGeom>
          <a:noFill/>
          <a:ln w="0">
            <a:noFill/>
          </a:ln>
        </p:spPr>
        <p:txBody>
          <a:bodyPr wrap="square" lIns="38100" tIns="28575" rIns="38100" bIns="28575" anchor="t">
            <a:normAutofit fontScale="89744" lnSpcReduction="10000"/>
          </a:bodyPr>
          <a:lstStyle/>
          <a:p>
            <a:pPr algn="l">
              <a:buNone/>
              <a:defRPr sz="975" b="1" i="0">
                <a:solidFill>
                  <a:srgbClr val="AD8538"/>
                </a:solidFill>
                <a:latin typeface="DejaVu Sans"/>
                <a:ea typeface="DejaVu Sans"/>
                <a:cs typeface="DejaVu Sans"/>
              </a:defRPr>
            </a:pPr>
            <a:r>
              <a:rPr sz="975" b="1" i="0">
                <a:solidFill>
                  <a:srgbClr val="FF4D6D"/>
                </a:solidFill>
                <a:latin typeface="DejaVu Sans"/>
                <a:ea typeface="DejaVu Sans"/>
                <a:cs typeface="DejaVu Sans"/>
              </a:rPr>
              <a:t>OBJECTIVE</a:t>
            </a:r>
          </a:p>
        </p:txBody>
      </p:sp>
      <p:sp>
        <p:nvSpPr>
          <p:cNvPr id="32" name="Rectangle 31">
            <a:extLst>
              <a:ext uri="{FF2B5EF4-FFF2-40B4-BE49-F238E27FC236}">
                <a16:creationId xmlns:a16="http://schemas.microsoft.com/office/drawing/2014/main" id="{B7C0B129-9747-4373-9EE6-F54F6D0A5D09}"/>
              </a:ext>
            </a:extLst>
          </p:cNvPr>
          <p:cNvSpPr>
            <a:spLocks noGrp="1"/>
          </p:cNvSpPr>
          <p:nvPr/>
        </p:nvSpPr>
        <p:spPr>
          <a:xfrm>
            <a:off x="457200" y="2628900"/>
            <a:ext cx="7048500" cy="257175"/>
          </a:xfrm>
          <a:prstGeom prst="rect">
            <a:avLst/>
          </a:prstGeom>
          <a:noFill/>
          <a:ln w="0">
            <a:noFill/>
          </a:ln>
        </p:spPr>
        <p:txBody>
          <a:bodyPr wrap="square" lIns="38100" tIns="28575" rIns="38100" bIns="28575" anchor="t">
            <a:normAutofit/>
          </a:bodyPr>
          <a:lstStyle/>
          <a:p>
            <a:pPr algn="l">
              <a:buNone/>
              <a:defRPr sz="1350" b="0" i="1">
                <a:solidFill>
                  <a:srgbClr val="5E6D78"/>
                </a:solidFill>
                <a:latin typeface="DejaVu Sans"/>
                <a:ea typeface="DejaVu Sans"/>
                <a:cs typeface="DejaVu Sans"/>
              </a:defRPr>
            </a:pPr>
            <a:r>
              <a:rPr sz="1275" b="0" i="0">
                <a:solidFill>
                  <a:srgbClr val="17324A"/>
                </a:solidFill>
                <a:latin typeface="DejaVu Sans"/>
                <a:ea typeface="DejaVu Sans"/>
                <a:cs typeface="DejaVu Sans"/>
              </a:rPr>
              <a:t>Help new members complete onboarding and reach first value faster.</a:t>
            </a:r>
          </a:p>
        </p:txBody>
      </p:sp>
      <p:sp>
        <p:nvSpPr>
          <p:cNvPr id="33" name="Rectangle 32">
            <a:extLst>
              <a:ext uri="{FF2B5EF4-FFF2-40B4-BE49-F238E27FC236}">
                <a16:creationId xmlns:a16="http://schemas.microsoft.com/office/drawing/2014/main" id="{41FFFDD7-7000-474F-B6FA-82597B387180}"/>
              </a:ext>
            </a:extLst>
          </p:cNvPr>
          <p:cNvSpPr>
            <a:spLocks noGrp="1"/>
          </p:cNvSpPr>
          <p:nvPr/>
        </p:nvSpPr>
        <p:spPr>
          <a:xfrm>
            <a:off x="457200" y="3009900"/>
            <a:ext cx="7048500" cy="9525"/>
          </a:xfrm>
          <a:prstGeom prst="rect">
            <a:avLst/>
          </a:prstGeom>
          <a:solidFill>
            <a:srgbClr val="D6DDE2"/>
          </a:solidFill>
          <a:ln w="0">
            <a:noFill/>
          </a:ln>
        </p:spPr>
        <p:txBody>
          <a:bodyPr/>
          <a:lstStyle/>
          <a:p>
            <a:endParaRPr lang="en-US"/>
          </a:p>
        </p:txBody>
      </p:sp>
      <p:sp>
        <p:nvSpPr>
          <p:cNvPr id="34" name="Rectangle: Rounded Corners 33">
            <a:extLst>
              <a:ext uri="{FF2B5EF4-FFF2-40B4-BE49-F238E27FC236}">
                <a16:creationId xmlns:a16="http://schemas.microsoft.com/office/drawing/2014/main" id="{CA450E03-FF10-478A-BB48-146A9DD64E54}"/>
              </a:ext>
            </a:extLst>
          </p:cNvPr>
          <p:cNvSpPr>
            <a:spLocks noGrp="1"/>
          </p:cNvSpPr>
          <p:nvPr/>
        </p:nvSpPr>
        <p:spPr>
          <a:xfrm>
            <a:off x="304800" y="3314700"/>
            <a:ext cx="7353300" cy="1838325"/>
          </a:xfrm>
          <a:prstGeom prst="roundRect">
            <a:avLst>
              <a:gd name="adj" fmla="val 3109"/>
            </a:avLst>
          </a:prstGeom>
          <a:solidFill>
            <a:srgbClr val="FFFFFF"/>
          </a:solidFill>
          <a:ln w="9525">
            <a:solidFill>
              <a:srgbClr val="D6DDE2"/>
            </a:solidFill>
          </a:ln>
        </p:spPr>
        <p:txBody>
          <a:bodyPr/>
          <a:lstStyle/>
          <a:p>
            <a:endParaRPr lang="en-US"/>
          </a:p>
        </p:txBody>
      </p:sp>
      <p:sp>
        <p:nvSpPr>
          <p:cNvPr id="35" name="Rectangle 34">
            <a:extLst>
              <a:ext uri="{FF2B5EF4-FFF2-40B4-BE49-F238E27FC236}">
                <a16:creationId xmlns:a16="http://schemas.microsoft.com/office/drawing/2014/main" id="{2129EAAB-44E8-4747-BB4C-0237B739625E}"/>
              </a:ext>
            </a:extLst>
          </p:cNvPr>
          <p:cNvSpPr>
            <a:spLocks noGrp="1"/>
          </p:cNvSpPr>
          <p:nvPr/>
        </p:nvSpPr>
        <p:spPr>
          <a:xfrm>
            <a:off x="457200" y="3390900"/>
            <a:ext cx="3048000" cy="209550"/>
          </a:xfrm>
          <a:prstGeom prst="rect">
            <a:avLst/>
          </a:prstGeom>
          <a:noFill/>
          <a:ln w="0">
            <a:noFill/>
          </a:ln>
        </p:spPr>
        <p:txBody>
          <a:bodyPr wrap="square" lIns="38100" tIns="28575" rIns="38100" bIns="28575" anchor="t">
            <a:normAutofit fontScale="95238"/>
          </a:bodyPr>
          <a:lstStyle/>
          <a:p>
            <a:pPr algn="l">
              <a:buNone/>
              <a:defRPr sz="1050" b="1" i="0">
                <a:solidFill>
                  <a:srgbClr val="AD8538"/>
                </a:solidFill>
                <a:latin typeface="DejaVu Sans"/>
                <a:ea typeface="DejaVu Sans"/>
                <a:cs typeface="DejaVu Sans"/>
              </a:defRPr>
            </a:pPr>
            <a:r>
              <a:rPr sz="1050" b="1" i="0">
                <a:solidFill>
                  <a:srgbClr val="FF4D6D"/>
                </a:solidFill>
                <a:latin typeface="DejaVu Sans"/>
                <a:ea typeface="DejaVu Sans"/>
                <a:cs typeface="DejaVu Sans"/>
              </a:rPr>
              <a:t>KEY RESULTS</a:t>
            </a:r>
          </a:p>
        </p:txBody>
      </p:sp>
      <p:sp>
        <p:nvSpPr>
          <p:cNvPr id="36" name="Rectangle 35">
            <a:extLst>
              <a:ext uri="{FF2B5EF4-FFF2-40B4-BE49-F238E27FC236}">
                <a16:creationId xmlns:a16="http://schemas.microsoft.com/office/drawing/2014/main" id="{768A8357-EC01-4FD6-B34B-947D8C6035CC}"/>
              </a:ext>
            </a:extLst>
          </p:cNvPr>
          <p:cNvSpPr>
            <a:spLocks noGrp="1"/>
          </p:cNvSpPr>
          <p:nvPr/>
        </p:nvSpPr>
        <p:spPr>
          <a:xfrm>
            <a:off x="3638550" y="3390900"/>
            <a:ext cx="838200" cy="209550"/>
          </a:xfrm>
          <a:prstGeom prst="rect">
            <a:avLst/>
          </a:prstGeom>
          <a:noFill/>
          <a:ln w="0">
            <a:noFill/>
          </a:ln>
        </p:spPr>
        <p:txBody>
          <a:bodyPr wrap="square" lIns="38100" tIns="28575" rIns="38100" bIns="28575" anchor="t">
            <a:normAutofit/>
          </a:bodyPr>
          <a:lstStyle/>
          <a:p>
            <a:pPr algn="ctr">
              <a:buNone/>
              <a:defRPr sz="900" b="1" i="0">
                <a:solidFill>
                  <a:srgbClr val="5E6D78"/>
                </a:solidFill>
                <a:latin typeface="DejaVu Sans"/>
                <a:ea typeface="DejaVu Sans"/>
                <a:cs typeface="DejaVu Sans"/>
              </a:defRPr>
            </a:pPr>
            <a:r>
              <a:rPr sz="900" b="1" i="0">
                <a:solidFill>
                  <a:srgbClr val="5E6D78"/>
                </a:solidFill>
                <a:latin typeface="DejaVu Sans"/>
                <a:ea typeface="DejaVu Sans"/>
                <a:cs typeface="DejaVu Sans"/>
              </a:rPr>
              <a:t>BASELINE</a:t>
            </a:r>
          </a:p>
        </p:txBody>
      </p:sp>
      <p:sp>
        <p:nvSpPr>
          <p:cNvPr id="37" name="Rectangle 36">
            <a:extLst>
              <a:ext uri="{FF2B5EF4-FFF2-40B4-BE49-F238E27FC236}">
                <a16:creationId xmlns:a16="http://schemas.microsoft.com/office/drawing/2014/main" id="{3D8B24DB-F664-4FDB-862E-35075E7E6CD1}"/>
              </a:ext>
            </a:extLst>
          </p:cNvPr>
          <p:cNvSpPr>
            <a:spLocks noGrp="1"/>
          </p:cNvSpPr>
          <p:nvPr/>
        </p:nvSpPr>
        <p:spPr>
          <a:xfrm>
            <a:off x="4552950" y="3390900"/>
            <a:ext cx="838200" cy="209550"/>
          </a:xfrm>
          <a:prstGeom prst="rect">
            <a:avLst/>
          </a:prstGeom>
          <a:noFill/>
          <a:ln w="0">
            <a:noFill/>
          </a:ln>
        </p:spPr>
        <p:txBody>
          <a:bodyPr wrap="square" lIns="38100" tIns="28575" rIns="38100" bIns="28575" anchor="t">
            <a:normAutofit/>
          </a:bodyPr>
          <a:lstStyle/>
          <a:p>
            <a:pPr algn="ctr">
              <a:buNone/>
              <a:defRPr sz="900" b="1" i="0">
                <a:solidFill>
                  <a:srgbClr val="5E6D78"/>
                </a:solidFill>
                <a:latin typeface="DejaVu Sans"/>
                <a:ea typeface="DejaVu Sans"/>
                <a:cs typeface="DejaVu Sans"/>
              </a:defRPr>
            </a:pPr>
            <a:r>
              <a:rPr sz="900" b="1" i="0">
                <a:solidFill>
                  <a:srgbClr val="5E6D78"/>
                </a:solidFill>
                <a:latin typeface="DejaVu Sans"/>
                <a:ea typeface="DejaVu Sans"/>
                <a:cs typeface="DejaVu Sans"/>
              </a:rPr>
              <a:t>TARGET</a:t>
            </a:r>
          </a:p>
        </p:txBody>
      </p:sp>
      <p:sp>
        <p:nvSpPr>
          <p:cNvPr id="38" name="Rectangle 37">
            <a:extLst>
              <a:ext uri="{FF2B5EF4-FFF2-40B4-BE49-F238E27FC236}">
                <a16:creationId xmlns:a16="http://schemas.microsoft.com/office/drawing/2014/main" id="{C5C86125-14CF-4E7D-8F43-2B8FF90F368A}"/>
              </a:ext>
            </a:extLst>
          </p:cNvPr>
          <p:cNvSpPr>
            <a:spLocks noGrp="1"/>
          </p:cNvSpPr>
          <p:nvPr/>
        </p:nvSpPr>
        <p:spPr>
          <a:xfrm>
            <a:off x="5467350" y="3390900"/>
            <a:ext cx="838200" cy="209550"/>
          </a:xfrm>
          <a:prstGeom prst="rect">
            <a:avLst/>
          </a:prstGeom>
          <a:noFill/>
          <a:ln w="0">
            <a:noFill/>
          </a:ln>
        </p:spPr>
        <p:txBody>
          <a:bodyPr wrap="square" lIns="38100" tIns="28575" rIns="38100" bIns="28575" anchor="t">
            <a:normAutofit/>
          </a:bodyPr>
          <a:lstStyle/>
          <a:p>
            <a:pPr algn="ctr">
              <a:buNone/>
              <a:defRPr sz="900" b="1" i="0">
                <a:solidFill>
                  <a:srgbClr val="5E6D78"/>
                </a:solidFill>
                <a:latin typeface="DejaVu Sans"/>
                <a:ea typeface="DejaVu Sans"/>
                <a:cs typeface="DejaVu Sans"/>
              </a:defRPr>
            </a:pPr>
            <a:r>
              <a:rPr sz="900" b="1" i="0">
                <a:solidFill>
                  <a:srgbClr val="5E6D78"/>
                </a:solidFill>
                <a:latin typeface="DejaVu Sans"/>
                <a:ea typeface="DejaVu Sans"/>
                <a:cs typeface="DejaVu Sans"/>
              </a:rPr>
              <a:t>CURRENT</a:t>
            </a:r>
          </a:p>
        </p:txBody>
      </p:sp>
      <p:sp>
        <p:nvSpPr>
          <p:cNvPr id="39" name="Rectangle 38">
            <a:extLst>
              <a:ext uri="{FF2B5EF4-FFF2-40B4-BE49-F238E27FC236}">
                <a16:creationId xmlns:a16="http://schemas.microsoft.com/office/drawing/2014/main" id="{5BD6EDB0-E66B-4E18-BFBE-B131F2578F4D}"/>
              </a:ext>
            </a:extLst>
          </p:cNvPr>
          <p:cNvSpPr>
            <a:spLocks noGrp="1"/>
          </p:cNvSpPr>
          <p:nvPr/>
        </p:nvSpPr>
        <p:spPr>
          <a:xfrm>
            <a:off x="6381750" y="3390900"/>
            <a:ext cx="1104900" cy="209550"/>
          </a:xfrm>
          <a:prstGeom prst="rect">
            <a:avLst/>
          </a:prstGeom>
          <a:noFill/>
          <a:ln w="0">
            <a:noFill/>
          </a:ln>
        </p:spPr>
        <p:txBody>
          <a:bodyPr wrap="square" lIns="38100" tIns="28575" rIns="38100" bIns="28575" anchor="t">
            <a:normAutofit/>
          </a:bodyPr>
          <a:lstStyle/>
          <a:p>
            <a:pPr algn="ctr">
              <a:buNone/>
              <a:defRPr sz="900" b="1" i="0">
                <a:solidFill>
                  <a:srgbClr val="5E6D78"/>
                </a:solidFill>
                <a:latin typeface="DejaVu Sans"/>
                <a:ea typeface="DejaVu Sans"/>
                <a:cs typeface="DejaVu Sans"/>
              </a:defRPr>
            </a:pPr>
            <a:r>
              <a:rPr sz="900" b="1" i="0">
                <a:solidFill>
                  <a:srgbClr val="5E6D78"/>
                </a:solidFill>
                <a:latin typeface="DejaVu Sans"/>
                <a:ea typeface="DejaVu Sans"/>
                <a:cs typeface="DejaVu Sans"/>
              </a:rPr>
              <a:t>CONFIDENCE</a:t>
            </a:r>
          </a:p>
        </p:txBody>
      </p:sp>
      <p:sp>
        <p:nvSpPr>
          <p:cNvPr id="40" name="Rectangle 39">
            <a:extLst>
              <a:ext uri="{FF2B5EF4-FFF2-40B4-BE49-F238E27FC236}">
                <a16:creationId xmlns:a16="http://schemas.microsoft.com/office/drawing/2014/main" id="{BFDA770A-E826-4DAB-875C-ECCBB9E48D59}"/>
              </a:ext>
            </a:extLst>
          </p:cNvPr>
          <p:cNvSpPr>
            <a:spLocks noGrp="1"/>
          </p:cNvSpPr>
          <p:nvPr/>
        </p:nvSpPr>
        <p:spPr>
          <a:xfrm>
            <a:off x="381000" y="3629025"/>
            <a:ext cx="7200900" cy="428625"/>
          </a:xfrm>
          <a:prstGeom prst="rect">
            <a:avLst/>
          </a:prstGeom>
          <a:solidFill>
            <a:schemeClr val="tx2">
              <a:lumMod val="10000"/>
              <a:lumOff val="90000"/>
            </a:schemeClr>
          </a:solidFill>
          <a:ln w="0">
            <a:noFill/>
          </a:ln>
        </p:spPr>
        <p:txBody>
          <a:bodyPr/>
          <a:lstStyle/>
          <a:p>
            <a:endParaRPr lang="en-US"/>
          </a:p>
        </p:txBody>
      </p:sp>
      <p:sp>
        <p:nvSpPr>
          <p:cNvPr id="41" name="Rectangle 40">
            <a:extLst>
              <a:ext uri="{FF2B5EF4-FFF2-40B4-BE49-F238E27FC236}">
                <a16:creationId xmlns:a16="http://schemas.microsoft.com/office/drawing/2014/main" id="{E6BFFCB6-FE06-4A01-871C-2D5D47F01D88}"/>
              </a:ext>
            </a:extLst>
          </p:cNvPr>
          <p:cNvSpPr>
            <a:spLocks noGrp="1"/>
          </p:cNvSpPr>
          <p:nvPr/>
        </p:nvSpPr>
        <p:spPr>
          <a:xfrm>
            <a:off x="457200" y="3667125"/>
            <a:ext cx="3067050" cy="314325"/>
          </a:xfrm>
          <a:prstGeom prst="rect">
            <a:avLst/>
          </a:prstGeom>
          <a:noFill/>
          <a:ln w="0">
            <a:noFill/>
          </a:ln>
        </p:spPr>
        <p:txBody>
          <a:bodyPr wrap="square" lIns="38100" tIns="28575" rIns="38100" bIns="28575" anchor="ctr">
            <a:normAutofit/>
          </a:bodyPr>
          <a:lstStyle/>
          <a:p>
            <a:pPr algn="l">
              <a:buNone/>
              <a:defRPr sz="1200" b="0" i="1">
                <a:solidFill>
                  <a:srgbClr val="5E6D78"/>
                </a:solidFill>
                <a:latin typeface="DejaVu Sans"/>
                <a:ea typeface="DejaVu Sans"/>
                <a:cs typeface="DejaVu Sans"/>
              </a:defRPr>
            </a:pPr>
            <a:r>
              <a:rPr sz="1125" b="0" i="0">
                <a:solidFill>
                  <a:srgbClr val="17324A"/>
                </a:solidFill>
                <a:latin typeface="DejaVu Sans"/>
                <a:ea typeface="DejaVu Sans"/>
                <a:cs typeface="DejaVu Sans"/>
              </a:rPr>
              <a:t>KR1  Onboarding completion rate</a:t>
            </a:r>
          </a:p>
        </p:txBody>
      </p:sp>
      <p:sp>
        <p:nvSpPr>
          <p:cNvPr id="42" name="Rectangle 41">
            <a:extLst>
              <a:ext uri="{FF2B5EF4-FFF2-40B4-BE49-F238E27FC236}">
                <a16:creationId xmlns:a16="http://schemas.microsoft.com/office/drawing/2014/main" id="{338D0AF7-7B14-4FEE-A617-CB75ABC093E7}"/>
              </a:ext>
            </a:extLst>
          </p:cNvPr>
          <p:cNvSpPr>
            <a:spLocks noGrp="1"/>
          </p:cNvSpPr>
          <p:nvPr/>
        </p:nvSpPr>
        <p:spPr>
          <a:xfrm>
            <a:off x="3638550" y="3667125"/>
            <a:ext cx="838200" cy="314325"/>
          </a:xfrm>
          <a:prstGeom prst="rect">
            <a:avLst/>
          </a:prstGeom>
          <a:noFill/>
          <a:ln w="0">
            <a:noFill/>
          </a:ln>
        </p:spPr>
        <p:txBody>
          <a:bodyPr wrap="square" lIns="38100" tIns="28575" rIns="38100" bIns="28575" anchor="ctr">
            <a:normAutofit/>
          </a:bodyPr>
          <a:lstStyle/>
          <a:p>
            <a:pPr algn="ctr">
              <a:buNone/>
              <a:defRPr sz="1125" b="0" i="1">
                <a:solidFill>
                  <a:srgbClr val="5E6D78"/>
                </a:solidFill>
                <a:latin typeface="DejaVu Sans"/>
                <a:ea typeface="DejaVu Sans"/>
                <a:cs typeface="DejaVu Sans"/>
              </a:defRPr>
            </a:pPr>
            <a:r>
              <a:rPr sz="1125" b="0" i="0">
                <a:solidFill>
                  <a:srgbClr val="17324A"/>
                </a:solidFill>
                <a:latin typeface="DejaVu Sans"/>
                <a:ea typeface="DejaVu Sans"/>
                <a:cs typeface="DejaVu Sans"/>
              </a:rPr>
              <a:t>62%</a:t>
            </a:r>
          </a:p>
        </p:txBody>
      </p:sp>
      <p:sp>
        <p:nvSpPr>
          <p:cNvPr id="43" name="Rectangle 42">
            <a:extLst>
              <a:ext uri="{FF2B5EF4-FFF2-40B4-BE49-F238E27FC236}">
                <a16:creationId xmlns:a16="http://schemas.microsoft.com/office/drawing/2014/main" id="{0C6E1AA2-06D2-49A0-9942-0F616DF3060F}"/>
              </a:ext>
            </a:extLst>
          </p:cNvPr>
          <p:cNvSpPr>
            <a:spLocks noGrp="1"/>
          </p:cNvSpPr>
          <p:nvPr/>
        </p:nvSpPr>
        <p:spPr>
          <a:xfrm>
            <a:off x="4552950" y="3667125"/>
            <a:ext cx="838200" cy="314325"/>
          </a:xfrm>
          <a:prstGeom prst="rect">
            <a:avLst/>
          </a:prstGeom>
          <a:noFill/>
          <a:ln w="0">
            <a:noFill/>
          </a:ln>
        </p:spPr>
        <p:txBody>
          <a:bodyPr wrap="square" lIns="38100" tIns="28575" rIns="38100" bIns="28575" anchor="ctr">
            <a:normAutofit/>
          </a:bodyPr>
          <a:lstStyle/>
          <a:p>
            <a:pPr algn="ctr">
              <a:buNone/>
              <a:defRPr sz="1125" b="0" i="1">
                <a:solidFill>
                  <a:srgbClr val="5E6D78"/>
                </a:solidFill>
                <a:latin typeface="DejaVu Sans"/>
                <a:ea typeface="DejaVu Sans"/>
                <a:cs typeface="DejaVu Sans"/>
              </a:defRPr>
            </a:pPr>
            <a:r>
              <a:rPr sz="1125" b="0" i="0">
                <a:solidFill>
                  <a:srgbClr val="17324A"/>
                </a:solidFill>
                <a:latin typeface="DejaVu Sans"/>
                <a:ea typeface="DejaVu Sans"/>
                <a:cs typeface="DejaVu Sans"/>
              </a:rPr>
              <a:t>80%</a:t>
            </a:r>
          </a:p>
        </p:txBody>
      </p:sp>
      <p:sp>
        <p:nvSpPr>
          <p:cNvPr id="44" name="Rectangle 43">
            <a:extLst>
              <a:ext uri="{FF2B5EF4-FFF2-40B4-BE49-F238E27FC236}">
                <a16:creationId xmlns:a16="http://schemas.microsoft.com/office/drawing/2014/main" id="{89E4BE8C-4759-4CCB-A2D2-9F9DFB2BD18D}"/>
              </a:ext>
            </a:extLst>
          </p:cNvPr>
          <p:cNvSpPr>
            <a:spLocks noGrp="1"/>
          </p:cNvSpPr>
          <p:nvPr/>
        </p:nvSpPr>
        <p:spPr>
          <a:xfrm>
            <a:off x="5467350" y="3667125"/>
            <a:ext cx="838200" cy="314325"/>
          </a:xfrm>
          <a:prstGeom prst="rect">
            <a:avLst/>
          </a:prstGeom>
          <a:noFill/>
          <a:ln w="0">
            <a:noFill/>
          </a:ln>
        </p:spPr>
        <p:txBody>
          <a:bodyPr wrap="square" lIns="38100" tIns="28575" rIns="38100" bIns="28575" anchor="ctr">
            <a:normAutofit/>
          </a:bodyPr>
          <a:lstStyle/>
          <a:p>
            <a:pPr algn="ctr">
              <a:buNone/>
              <a:defRPr sz="1125" b="0" i="1">
                <a:solidFill>
                  <a:srgbClr val="5E6D78"/>
                </a:solidFill>
                <a:latin typeface="DejaVu Sans"/>
                <a:ea typeface="DejaVu Sans"/>
                <a:cs typeface="DejaVu Sans"/>
              </a:defRPr>
            </a:pPr>
            <a:r>
              <a:rPr sz="1125" b="0" i="0">
                <a:solidFill>
                  <a:srgbClr val="17324A"/>
                </a:solidFill>
                <a:latin typeface="DejaVu Sans"/>
                <a:ea typeface="DejaVu Sans"/>
                <a:cs typeface="DejaVu Sans"/>
              </a:rPr>
              <a:t>71%</a:t>
            </a:r>
          </a:p>
        </p:txBody>
      </p:sp>
      <p:sp>
        <p:nvSpPr>
          <p:cNvPr id="45" name="Rectangle 44">
            <a:extLst>
              <a:ext uri="{FF2B5EF4-FFF2-40B4-BE49-F238E27FC236}">
                <a16:creationId xmlns:a16="http://schemas.microsoft.com/office/drawing/2014/main" id="{B8B707C5-218A-4C60-8E2B-C89B9BC486AF}"/>
              </a:ext>
            </a:extLst>
          </p:cNvPr>
          <p:cNvSpPr>
            <a:spLocks noGrp="1"/>
          </p:cNvSpPr>
          <p:nvPr/>
        </p:nvSpPr>
        <p:spPr>
          <a:xfrm>
            <a:off x="6381750" y="3667125"/>
            <a:ext cx="1104900" cy="314325"/>
          </a:xfrm>
          <a:prstGeom prst="rect">
            <a:avLst/>
          </a:prstGeom>
          <a:noFill/>
          <a:ln w="0">
            <a:noFill/>
          </a:ln>
        </p:spPr>
        <p:txBody>
          <a:bodyPr wrap="square" lIns="38100" tIns="28575" rIns="38100" bIns="28575" anchor="ctr">
            <a:normAutofit/>
          </a:bodyPr>
          <a:lstStyle/>
          <a:p>
            <a:pPr algn="ctr">
              <a:buNone/>
              <a:defRPr sz="1125" b="0" i="1">
                <a:solidFill>
                  <a:srgbClr val="5E6D78"/>
                </a:solidFill>
                <a:latin typeface="DejaVu Sans"/>
                <a:ea typeface="DejaVu Sans"/>
                <a:cs typeface="DejaVu Sans"/>
              </a:defRPr>
            </a:pPr>
            <a:r>
              <a:rPr sz="1050" b="0" i="0">
                <a:solidFill>
                  <a:srgbClr val="17324A"/>
                </a:solidFill>
                <a:latin typeface="DejaVu Sans"/>
                <a:ea typeface="DejaVu Sans"/>
                <a:cs typeface="DejaVu Sans"/>
              </a:rPr>
              <a:t>Medium</a:t>
            </a:r>
          </a:p>
        </p:txBody>
      </p:sp>
      <p:sp>
        <p:nvSpPr>
          <p:cNvPr id="46" name="Rectangle 45">
            <a:extLst>
              <a:ext uri="{FF2B5EF4-FFF2-40B4-BE49-F238E27FC236}">
                <a16:creationId xmlns:a16="http://schemas.microsoft.com/office/drawing/2014/main" id="{CCC52338-F7D1-42A2-8639-E502874D079B}"/>
              </a:ext>
            </a:extLst>
          </p:cNvPr>
          <p:cNvSpPr>
            <a:spLocks noGrp="1"/>
          </p:cNvSpPr>
          <p:nvPr/>
        </p:nvSpPr>
        <p:spPr>
          <a:xfrm>
            <a:off x="419100" y="4067175"/>
            <a:ext cx="7124700" cy="9525"/>
          </a:xfrm>
          <a:prstGeom prst="rect">
            <a:avLst/>
          </a:prstGeom>
          <a:solidFill>
            <a:srgbClr val="D6DDE2"/>
          </a:solidFill>
          <a:ln w="0">
            <a:noFill/>
          </a:ln>
        </p:spPr>
        <p:txBody>
          <a:bodyPr/>
          <a:lstStyle/>
          <a:p>
            <a:endParaRPr lang="en-US"/>
          </a:p>
        </p:txBody>
      </p:sp>
      <p:sp>
        <p:nvSpPr>
          <p:cNvPr id="47" name="Rectangle 46">
            <a:extLst>
              <a:ext uri="{FF2B5EF4-FFF2-40B4-BE49-F238E27FC236}">
                <a16:creationId xmlns:a16="http://schemas.microsoft.com/office/drawing/2014/main" id="{B00F9C4F-26F5-4B53-8FE3-0BA2FCE65714}"/>
              </a:ext>
            </a:extLst>
          </p:cNvPr>
          <p:cNvSpPr>
            <a:spLocks noGrp="1"/>
          </p:cNvSpPr>
          <p:nvPr/>
        </p:nvSpPr>
        <p:spPr>
          <a:xfrm>
            <a:off x="457200" y="4133850"/>
            <a:ext cx="3067050" cy="314325"/>
          </a:xfrm>
          <a:prstGeom prst="rect">
            <a:avLst/>
          </a:prstGeom>
          <a:noFill/>
          <a:ln w="0">
            <a:noFill/>
          </a:ln>
        </p:spPr>
        <p:txBody>
          <a:bodyPr wrap="square" lIns="38100" tIns="28575" rIns="38100" bIns="28575" anchor="ctr">
            <a:normAutofit/>
          </a:bodyPr>
          <a:lstStyle/>
          <a:p>
            <a:pPr algn="l">
              <a:buNone/>
              <a:defRPr sz="1200" b="0" i="1">
                <a:solidFill>
                  <a:srgbClr val="5E6D78"/>
                </a:solidFill>
                <a:latin typeface="DejaVu Sans"/>
                <a:ea typeface="DejaVu Sans"/>
                <a:cs typeface="DejaVu Sans"/>
              </a:defRPr>
            </a:pPr>
            <a:r>
              <a:rPr sz="1050" b="0" i="0">
                <a:solidFill>
                  <a:srgbClr val="17324A"/>
                </a:solidFill>
                <a:latin typeface="DejaVu Sans"/>
                <a:ea typeface="DejaVu Sans"/>
                <a:cs typeface="DejaVu Sans"/>
              </a:rPr>
              <a:t>KR2  Median time to first transaction</a:t>
            </a:r>
          </a:p>
        </p:txBody>
      </p:sp>
      <p:sp>
        <p:nvSpPr>
          <p:cNvPr id="48" name="Rectangle 47">
            <a:extLst>
              <a:ext uri="{FF2B5EF4-FFF2-40B4-BE49-F238E27FC236}">
                <a16:creationId xmlns:a16="http://schemas.microsoft.com/office/drawing/2014/main" id="{B55B5BEC-BCED-453A-B1BC-BBF71C0BF62C}"/>
              </a:ext>
            </a:extLst>
          </p:cNvPr>
          <p:cNvSpPr>
            <a:spLocks noGrp="1"/>
          </p:cNvSpPr>
          <p:nvPr/>
        </p:nvSpPr>
        <p:spPr>
          <a:xfrm>
            <a:off x="3638550" y="4133850"/>
            <a:ext cx="838200" cy="314325"/>
          </a:xfrm>
          <a:prstGeom prst="rect">
            <a:avLst/>
          </a:prstGeom>
          <a:noFill/>
          <a:ln w="0">
            <a:noFill/>
          </a:ln>
        </p:spPr>
        <p:txBody>
          <a:bodyPr wrap="square" lIns="38100" tIns="28575" rIns="38100" bIns="28575" anchor="ctr">
            <a:normAutofit/>
          </a:bodyPr>
          <a:lstStyle/>
          <a:p>
            <a:pPr algn="ctr">
              <a:buNone/>
              <a:defRPr sz="1125" b="0" i="1">
                <a:solidFill>
                  <a:srgbClr val="5E6D78"/>
                </a:solidFill>
                <a:latin typeface="DejaVu Sans"/>
                <a:ea typeface="DejaVu Sans"/>
                <a:cs typeface="DejaVu Sans"/>
              </a:defRPr>
            </a:pPr>
            <a:r>
              <a:rPr sz="1050" b="0" i="0">
                <a:solidFill>
                  <a:srgbClr val="17324A"/>
                </a:solidFill>
                <a:latin typeface="DejaVu Sans"/>
                <a:ea typeface="DejaVu Sans"/>
                <a:cs typeface="DejaVu Sans"/>
              </a:rPr>
              <a:t>4.8 days</a:t>
            </a:r>
          </a:p>
        </p:txBody>
      </p:sp>
      <p:sp>
        <p:nvSpPr>
          <p:cNvPr id="49" name="Rectangle 48">
            <a:extLst>
              <a:ext uri="{FF2B5EF4-FFF2-40B4-BE49-F238E27FC236}">
                <a16:creationId xmlns:a16="http://schemas.microsoft.com/office/drawing/2014/main" id="{94C42C3C-02BA-45FB-A2ED-67C2A9BC86B5}"/>
              </a:ext>
            </a:extLst>
          </p:cNvPr>
          <p:cNvSpPr>
            <a:spLocks noGrp="1"/>
          </p:cNvSpPr>
          <p:nvPr/>
        </p:nvSpPr>
        <p:spPr>
          <a:xfrm>
            <a:off x="4552950" y="4133850"/>
            <a:ext cx="838200" cy="314325"/>
          </a:xfrm>
          <a:prstGeom prst="rect">
            <a:avLst/>
          </a:prstGeom>
          <a:noFill/>
          <a:ln w="0">
            <a:noFill/>
          </a:ln>
        </p:spPr>
        <p:txBody>
          <a:bodyPr wrap="square" lIns="38100" tIns="28575" rIns="38100" bIns="28575" anchor="ctr">
            <a:normAutofit/>
          </a:bodyPr>
          <a:lstStyle/>
          <a:p>
            <a:pPr algn="ctr">
              <a:buNone/>
              <a:defRPr sz="1125" b="0" i="1">
                <a:solidFill>
                  <a:srgbClr val="5E6D78"/>
                </a:solidFill>
                <a:latin typeface="DejaVu Sans"/>
                <a:ea typeface="DejaVu Sans"/>
                <a:cs typeface="DejaVu Sans"/>
              </a:defRPr>
            </a:pPr>
            <a:r>
              <a:rPr sz="1050" b="0" i="0">
                <a:solidFill>
                  <a:srgbClr val="17324A"/>
                </a:solidFill>
                <a:latin typeface="DejaVu Sans"/>
                <a:ea typeface="DejaVu Sans"/>
                <a:cs typeface="DejaVu Sans"/>
              </a:rPr>
              <a:t>2.5 days</a:t>
            </a:r>
          </a:p>
        </p:txBody>
      </p:sp>
      <p:sp>
        <p:nvSpPr>
          <p:cNvPr id="50" name="Rectangle 49">
            <a:extLst>
              <a:ext uri="{FF2B5EF4-FFF2-40B4-BE49-F238E27FC236}">
                <a16:creationId xmlns:a16="http://schemas.microsoft.com/office/drawing/2014/main" id="{4AA354F4-5027-443A-B0E6-E69218EFDE18}"/>
              </a:ext>
            </a:extLst>
          </p:cNvPr>
          <p:cNvSpPr>
            <a:spLocks noGrp="1"/>
          </p:cNvSpPr>
          <p:nvPr/>
        </p:nvSpPr>
        <p:spPr>
          <a:xfrm>
            <a:off x="5467350" y="4133850"/>
            <a:ext cx="838200" cy="314325"/>
          </a:xfrm>
          <a:prstGeom prst="rect">
            <a:avLst/>
          </a:prstGeom>
          <a:noFill/>
          <a:ln w="0">
            <a:noFill/>
          </a:ln>
        </p:spPr>
        <p:txBody>
          <a:bodyPr wrap="square" lIns="38100" tIns="28575" rIns="38100" bIns="28575" anchor="ctr">
            <a:normAutofit/>
          </a:bodyPr>
          <a:lstStyle/>
          <a:p>
            <a:pPr algn="ctr">
              <a:buNone/>
              <a:defRPr sz="1125" b="0" i="1">
                <a:solidFill>
                  <a:srgbClr val="5E6D78"/>
                </a:solidFill>
                <a:latin typeface="DejaVu Sans"/>
                <a:ea typeface="DejaVu Sans"/>
                <a:cs typeface="DejaVu Sans"/>
              </a:defRPr>
            </a:pPr>
            <a:r>
              <a:rPr sz="1050" b="0" i="0">
                <a:solidFill>
                  <a:srgbClr val="17324A"/>
                </a:solidFill>
                <a:latin typeface="DejaVu Sans"/>
                <a:ea typeface="DejaVu Sans"/>
                <a:cs typeface="DejaVu Sans"/>
              </a:rPr>
              <a:t>3.6 days</a:t>
            </a:r>
          </a:p>
        </p:txBody>
      </p:sp>
      <p:sp>
        <p:nvSpPr>
          <p:cNvPr id="51" name="Rectangle 50">
            <a:extLst>
              <a:ext uri="{FF2B5EF4-FFF2-40B4-BE49-F238E27FC236}">
                <a16:creationId xmlns:a16="http://schemas.microsoft.com/office/drawing/2014/main" id="{22BCD560-5340-4E95-8370-00EEA72254F8}"/>
              </a:ext>
            </a:extLst>
          </p:cNvPr>
          <p:cNvSpPr>
            <a:spLocks noGrp="1"/>
          </p:cNvSpPr>
          <p:nvPr/>
        </p:nvSpPr>
        <p:spPr>
          <a:xfrm>
            <a:off x="6381750" y="4133850"/>
            <a:ext cx="1104900" cy="314325"/>
          </a:xfrm>
          <a:prstGeom prst="rect">
            <a:avLst/>
          </a:prstGeom>
          <a:noFill/>
          <a:ln w="0">
            <a:noFill/>
          </a:ln>
        </p:spPr>
        <p:txBody>
          <a:bodyPr wrap="square" lIns="38100" tIns="28575" rIns="38100" bIns="28575" anchor="ctr">
            <a:normAutofit/>
          </a:bodyPr>
          <a:lstStyle/>
          <a:p>
            <a:pPr algn="ctr">
              <a:buNone/>
              <a:defRPr sz="1125" b="0" i="1">
                <a:solidFill>
                  <a:srgbClr val="5E6D78"/>
                </a:solidFill>
                <a:latin typeface="DejaVu Sans"/>
                <a:ea typeface="DejaVu Sans"/>
                <a:cs typeface="DejaVu Sans"/>
              </a:defRPr>
            </a:pPr>
            <a:r>
              <a:rPr sz="1050" b="0" i="0">
                <a:solidFill>
                  <a:srgbClr val="17324A"/>
                </a:solidFill>
                <a:latin typeface="DejaVu Sans"/>
                <a:ea typeface="DejaVu Sans"/>
                <a:cs typeface="DejaVu Sans"/>
              </a:rPr>
              <a:t>Medium</a:t>
            </a:r>
          </a:p>
        </p:txBody>
      </p:sp>
      <p:sp>
        <p:nvSpPr>
          <p:cNvPr id="52" name="Rectangle 51">
            <a:extLst>
              <a:ext uri="{FF2B5EF4-FFF2-40B4-BE49-F238E27FC236}">
                <a16:creationId xmlns:a16="http://schemas.microsoft.com/office/drawing/2014/main" id="{2DD295DF-7B12-4241-91C7-72DB283FFFFD}"/>
              </a:ext>
            </a:extLst>
          </p:cNvPr>
          <p:cNvSpPr>
            <a:spLocks noGrp="1"/>
          </p:cNvSpPr>
          <p:nvPr/>
        </p:nvSpPr>
        <p:spPr>
          <a:xfrm>
            <a:off x="419100" y="4533900"/>
            <a:ext cx="7124700" cy="9525"/>
          </a:xfrm>
          <a:prstGeom prst="rect">
            <a:avLst/>
          </a:prstGeom>
          <a:solidFill>
            <a:srgbClr val="D6DDE2"/>
          </a:solidFill>
          <a:ln w="0">
            <a:noFill/>
          </a:ln>
        </p:spPr>
        <p:txBody>
          <a:bodyPr/>
          <a:lstStyle/>
          <a:p>
            <a:endParaRPr lang="en-US"/>
          </a:p>
        </p:txBody>
      </p:sp>
      <p:sp>
        <p:nvSpPr>
          <p:cNvPr id="53" name="Rectangle 52">
            <a:extLst>
              <a:ext uri="{FF2B5EF4-FFF2-40B4-BE49-F238E27FC236}">
                <a16:creationId xmlns:a16="http://schemas.microsoft.com/office/drawing/2014/main" id="{9FCE5423-9078-405F-8C5C-FD41E8657A0E}"/>
              </a:ext>
            </a:extLst>
          </p:cNvPr>
          <p:cNvSpPr>
            <a:spLocks noGrp="1"/>
          </p:cNvSpPr>
          <p:nvPr/>
        </p:nvSpPr>
        <p:spPr>
          <a:xfrm>
            <a:off x="381000" y="4562475"/>
            <a:ext cx="7200900" cy="428625"/>
          </a:xfrm>
          <a:prstGeom prst="rect">
            <a:avLst/>
          </a:prstGeom>
          <a:solidFill>
            <a:schemeClr val="tx2">
              <a:lumMod val="10000"/>
              <a:lumOff val="90000"/>
            </a:schemeClr>
          </a:solidFill>
          <a:ln w="0">
            <a:noFill/>
          </a:ln>
        </p:spPr>
        <p:txBody>
          <a:bodyPr/>
          <a:lstStyle/>
          <a:p>
            <a:endParaRPr lang="en-US"/>
          </a:p>
        </p:txBody>
      </p:sp>
      <p:sp>
        <p:nvSpPr>
          <p:cNvPr id="54" name="Rectangle 53">
            <a:extLst>
              <a:ext uri="{FF2B5EF4-FFF2-40B4-BE49-F238E27FC236}">
                <a16:creationId xmlns:a16="http://schemas.microsoft.com/office/drawing/2014/main" id="{53D37233-B9BE-4CF0-B46D-096D0EFF8FCA}"/>
              </a:ext>
            </a:extLst>
          </p:cNvPr>
          <p:cNvSpPr>
            <a:spLocks noGrp="1"/>
          </p:cNvSpPr>
          <p:nvPr/>
        </p:nvSpPr>
        <p:spPr>
          <a:xfrm>
            <a:off x="457200" y="4600575"/>
            <a:ext cx="3067050" cy="314325"/>
          </a:xfrm>
          <a:prstGeom prst="rect">
            <a:avLst/>
          </a:prstGeom>
          <a:noFill/>
          <a:ln w="0">
            <a:noFill/>
          </a:ln>
        </p:spPr>
        <p:txBody>
          <a:bodyPr wrap="square" lIns="38100" tIns="28575" rIns="38100" bIns="28575" anchor="ctr">
            <a:normAutofit/>
          </a:bodyPr>
          <a:lstStyle/>
          <a:p>
            <a:pPr algn="l">
              <a:buNone/>
              <a:defRPr sz="1200" b="0" i="1">
                <a:solidFill>
                  <a:srgbClr val="5E6D78"/>
                </a:solidFill>
                <a:latin typeface="DejaVu Sans"/>
                <a:ea typeface="DejaVu Sans"/>
                <a:cs typeface="DejaVu Sans"/>
              </a:defRPr>
            </a:pPr>
            <a:r>
              <a:rPr sz="1050" b="0" i="0">
                <a:solidFill>
                  <a:srgbClr val="17324A"/>
                </a:solidFill>
                <a:latin typeface="DejaVu Sans"/>
                <a:ea typeface="DejaVu Sans"/>
                <a:cs typeface="DejaVu Sans"/>
              </a:rPr>
              <a:t>KR3  Support contacts per 100 members</a:t>
            </a:r>
          </a:p>
        </p:txBody>
      </p:sp>
      <p:sp>
        <p:nvSpPr>
          <p:cNvPr id="55" name="Rectangle 54">
            <a:extLst>
              <a:ext uri="{FF2B5EF4-FFF2-40B4-BE49-F238E27FC236}">
                <a16:creationId xmlns:a16="http://schemas.microsoft.com/office/drawing/2014/main" id="{26912870-D313-4019-9B88-64AB67FBBC99}"/>
              </a:ext>
            </a:extLst>
          </p:cNvPr>
          <p:cNvSpPr>
            <a:spLocks noGrp="1"/>
          </p:cNvSpPr>
          <p:nvPr/>
        </p:nvSpPr>
        <p:spPr>
          <a:xfrm>
            <a:off x="3638550" y="4600575"/>
            <a:ext cx="838200" cy="314325"/>
          </a:xfrm>
          <a:prstGeom prst="rect">
            <a:avLst/>
          </a:prstGeom>
          <a:noFill/>
          <a:ln w="0">
            <a:noFill/>
          </a:ln>
        </p:spPr>
        <p:txBody>
          <a:bodyPr wrap="square" lIns="38100" tIns="28575" rIns="38100" bIns="28575" anchor="ctr">
            <a:normAutofit/>
          </a:bodyPr>
          <a:lstStyle/>
          <a:p>
            <a:pPr algn="ctr">
              <a:buNone/>
              <a:defRPr sz="1125" b="0" i="1">
                <a:solidFill>
                  <a:srgbClr val="5E6D78"/>
                </a:solidFill>
                <a:latin typeface="DejaVu Sans"/>
                <a:ea typeface="DejaVu Sans"/>
                <a:cs typeface="DejaVu Sans"/>
              </a:defRPr>
            </a:pPr>
            <a:r>
              <a:rPr sz="1125" b="0" i="0">
                <a:solidFill>
                  <a:srgbClr val="17324A"/>
                </a:solidFill>
                <a:latin typeface="DejaVu Sans"/>
                <a:ea typeface="DejaVu Sans"/>
                <a:cs typeface="DejaVu Sans"/>
              </a:rPr>
              <a:t>34</a:t>
            </a:r>
          </a:p>
        </p:txBody>
      </p:sp>
      <p:sp>
        <p:nvSpPr>
          <p:cNvPr id="56" name="Rectangle 55">
            <a:extLst>
              <a:ext uri="{FF2B5EF4-FFF2-40B4-BE49-F238E27FC236}">
                <a16:creationId xmlns:a16="http://schemas.microsoft.com/office/drawing/2014/main" id="{B67459DA-3910-4EED-AE02-ABA56055D203}"/>
              </a:ext>
            </a:extLst>
          </p:cNvPr>
          <p:cNvSpPr>
            <a:spLocks noGrp="1"/>
          </p:cNvSpPr>
          <p:nvPr/>
        </p:nvSpPr>
        <p:spPr>
          <a:xfrm>
            <a:off x="4552950" y="4600575"/>
            <a:ext cx="838200" cy="314325"/>
          </a:xfrm>
          <a:prstGeom prst="rect">
            <a:avLst/>
          </a:prstGeom>
          <a:noFill/>
          <a:ln w="0">
            <a:noFill/>
          </a:ln>
        </p:spPr>
        <p:txBody>
          <a:bodyPr wrap="square" lIns="38100" tIns="28575" rIns="38100" bIns="28575" anchor="ctr">
            <a:normAutofit/>
          </a:bodyPr>
          <a:lstStyle/>
          <a:p>
            <a:pPr algn="ctr">
              <a:buNone/>
              <a:defRPr sz="1125" b="0" i="1">
                <a:solidFill>
                  <a:srgbClr val="5E6D78"/>
                </a:solidFill>
                <a:latin typeface="DejaVu Sans"/>
                <a:ea typeface="DejaVu Sans"/>
                <a:cs typeface="DejaVu Sans"/>
              </a:defRPr>
            </a:pPr>
            <a:r>
              <a:rPr sz="1125" b="0" i="0">
                <a:solidFill>
                  <a:srgbClr val="17324A"/>
                </a:solidFill>
                <a:latin typeface="DejaVu Sans"/>
                <a:ea typeface="DejaVu Sans"/>
                <a:cs typeface="DejaVu Sans"/>
              </a:rPr>
              <a:t>22</a:t>
            </a:r>
          </a:p>
        </p:txBody>
      </p:sp>
      <p:sp>
        <p:nvSpPr>
          <p:cNvPr id="57" name="Rectangle 56">
            <a:extLst>
              <a:ext uri="{FF2B5EF4-FFF2-40B4-BE49-F238E27FC236}">
                <a16:creationId xmlns:a16="http://schemas.microsoft.com/office/drawing/2014/main" id="{D80526B6-4361-43EC-8690-6B08FDE563C8}"/>
              </a:ext>
            </a:extLst>
          </p:cNvPr>
          <p:cNvSpPr>
            <a:spLocks noGrp="1"/>
          </p:cNvSpPr>
          <p:nvPr/>
        </p:nvSpPr>
        <p:spPr>
          <a:xfrm>
            <a:off x="5467350" y="4600575"/>
            <a:ext cx="838200" cy="314325"/>
          </a:xfrm>
          <a:prstGeom prst="rect">
            <a:avLst/>
          </a:prstGeom>
          <a:noFill/>
          <a:ln w="0">
            <a:noFill/>
          </a:ln>
        </p:spPr>
        <p:txBody>
          <a:bodyPr wrap="square" lIns="38100" tIns="28575" rIns="38100" bIns="28575" anchor="ctr">
            <a:normAutofit/>
          </a:bodyPr>
          <a:lstStyle/>
          <a:p>
            <a:pPr algn="ctr">
              <a:buNone/>
              <a:defRPr sz="1125" b="0" i="1">
                <a:solidFill>
                  <a:srgbClr val="5E6D78"/>
                </a:solidFill>
                <a:latin typeface="DejaVu Sans"/>
                <a:ea typeface="DejaVu Sans"/>
                <a:cs typeface="DejaVu Sans"/>
              </a:defRPr>
            </a:pPr>
            <a:r>
              <a:rPr sz="1125" b="0" i="0">
                <a:solidFill>
                  <a:srgbClr val="17324A"/>
                </a:solidFill>
                <a:latin typeface="DejaVu Sans"/>
                <a:ea typeface="DejaVu Sans"/>
                <a:cs typeface="DejaVu Sans"/>
              </a:rPr>
              <a:t>27</a:t>
            </a:r>
          </a:p>
        </p:txBody>
      </p:sp>
      <p:sp>
        <p:nvSpPr>
          <p:cNvPr id="58" name="Rectangle 57">
            <a:extLst>
              <a:ext uri="{FF2B5EF4-FFF2-40B4-BE49-F238E27FC236}">
                <a16:creationId xmlns:a16="http://schemas.microsoft.com/office/drawing/2014/main" id="{DF38E5E1-4DA5-4A00-BDE1-071986E928BA}"/>
              </a:ext>
            </a:extLst>
          </p:cNvPr>
          <p:cNvSpPr>
            <a:spLocks noGrp="1"/>
          </p:cNvSpPr>
          <p:nvPr/>
        </p:nvSpPr>
        <p:spPr>
          <a:xfrm>
            <a:off x="6381750" y="4600575"/>
            <a:ext cx="1104900" cy="314325"/>
          </a:xfrm>
          <a:prstGeom prst="rect">
            <a:avLst/>
          </a:prstGeom>
          <a:noFill/>
          <a:ln w="0">
            <a:noFill/>
          </a:ln>
        </p:spPr>
        <p:txBody>
          <a:bodyPr wrap="square" lIns="38100" tIns="28575" rIns="38100" bIns="28575" anchor="ctr">
            <a:normAutofit/>
          </a:bodyPr>
          <a:lstStyle/>
          <a:p>
            <a:pPr algn="ctr">
              <a:buNone/>
              <a:defRPr sz="1125" b="0" i="1">
                <a:solidFill>
                  <a:srgbClr val="5E6D78"/>
                </a:solidFill>
                <a:latin typeface="DejaVu Sans"/>
                <a:ea typeface="DejaVu Sans"/>
                <a:cs typeface="DejaVu Sans"/>
              </a:defRPr>
            </a:pPr>
            <a:r>
              <a:rPr sz="1050" b="0" i="0">
                <a:solidFill>
                  <a:srgbClr val="17324A"/>
                </a:solidFill>
                <a:latin typeface="DejaVu Sans"/>
                <a:ea typeface="DejaVu Sans"/>
                <a:cs typeface="DejaVu Sans"/>
              </a:rPr>
              <a:t>High</a:t>
            </a:r>
          </a:p>
        </p:txBody>
      </p:sp>
      <p:sp>
        <p:nvSpPr>
          <p:cNvPr id="59" name="Rectangle: Rounded Corners 58">
            <a:extLst>
              <a:ext uri="{FF2B5EF4-FFF2-40B4-BE49-F238E27FC236}">
                <a16:creationId xmlns:a16="http://schemas.microsoft.com/office/drawing/2014/main" id="{0D8CCEB0-1FA3-4CFC-8C02-5C74C28F111F}"/>
              </a:ext>
            </a:extLst>
          </p:cNvPr>
          <p:cNvSpPr>
            <a:spLocks noGrp="1"/>
          </p:cNvSpPr>
          <p:nvPr/>
        </p:nvSpPr>
        <p:spPr>
          <a:xfrm>
            <a:off x="304800" y="5267325"/>
            <a:ext cx="3581400" cy="1057275"/>
          </a:xfrm>
          <a:prstGeom prst="roundRect">
            <a:avLst>
              <a:gd name="adj" fmla="val 5405"/>
            </a:avLst>
          </a:prstGeom>
          <a:solidFill>
            <a:srgbClr val="FFFFFF"/>
          </a:solidFill>
          <a:ln w="9525">
            <a:solidFill>
              <a:srgbClr val="D6DDE2"/>
            </a:solidFill>
          </a:ln>
        </p:spPr>
        <p:txBody>
          <a:bodyPr/>
          <a:lstStyle/>
          <a:p>
            <a:endParaRPr lang="en-US"/>
          </a:p>
        </p:txBody>
      </p:sp>
      <p:sp>
        <p:nvSpPr>
          <p:cNvPr id="60" name="Rectangle 59">
            <a:extLst>
              <a:ext uri="{FF2B5EF4-FFF2-40B4-BE49-F238E27FC236}">
                <a16:creationId xmlns:a16="http://schemas.microsoft.com/office/drawing/2014/main" id="{357DCF55-92CC-4BA9-90C4-03AA8EFA1401}"/>
              </a:ext>
            </a:extLst>
          </p:cNvPr>
          <p:cNvSpPr>
            <a:spLocks noGrp="1"/>
          </p:cNvSpPr>
          <p:nvPr/>
        </p:nvSpPr>
        <p:spPr>
          <a:xfrm>
            <a:off x="438150" y="5343525"/>
            <a:ext cx="3295650" cy="180975"/>
          </a:xfrm>
          <a:prstGeom prst="rect">
            <a:avLst/>
          </a:prstGeom>
          <a:noFill/>
          <a:ln w="0">
            <a:noFill/>
          </a:ln>
        </p:spPr>
        <p:txBody>
          <a:bodyPr wrap="square" lIns="38100" tIns="28575" rIns="38100" bIns="28575" anchor="t">
            <a:normAutofit fontScale="90833" lnSpcReduction="10000"/>
          </a:bodyPr>
          <a:lstStyle/>
          <a:p>
            <a:pPr algn="l">
              <a:buNone/>
              <a:defRPr sz="975" b="1" i="0">
                <a:solidFill>
                  <a:srgbClr val="AD8538"/>
                </a:solidFill>
                <a:latin typeface="DejaVu Sans"/>
                <a:ea typeface="DejaVu Sans"/>
                <a:cs typeface="DejaVu Sans"/>
              </a:defRPr>
            </a:pPr>
            <a:r>
              <a:rPr sz="975" b="1" i="0">
                <a:solidFill>
                  <a:srgbClr val="FF4D6D"/>
                </a:solidFill>
                <a:latin typeface="DejaVu Sans"/>
                <a:ea typeface="DejaVu Sans"/>
                <a:cs typeface="DejaVu Sans"/>
              </a:rPr>
              <a:t>STRATEGIC ALIGNMENT</a:t>
            </a:r>
          </a:p>
        </p:txBody>
      </p:sp>
      <p:sp>
        <p:nvSpPr>
          <p:cNvPr id="61" name="Rectangle 60">
            <a:extLst>
              <a:ext uri="{FF2B5EF4-FFF2-40B4-BE49-F238E27FC236}">
                <a16:creationId xmlns:a16="http://schemas.microsoft.com/office/drawing/2014/main" id="{302370AA-5ABB-4989-BB20-F7970F0203A3}"/>
              </a:ext>
            </a:extLst>
          </p:cNvPr>
          <p:cNvSpPr>
            <a:spLocks noGrp="1"/>
          </p:cNvSpPr>
          <p:nvPr/>
        </p:nvSpPr>
        <p:spPr>
          <a:xfrm>
            <a:off x="438150" y="5553075"/>
            <a:ext cx="3295650" cy="276225"/>
          </a:xfrm>
          <a:prstGeom prst="rect">
            <a:avLst/>
          </a:prstGeom>
          <a:noFill/>
          <a:ln w="0">
            <a:noFill/>
          </a:ln>
        </p:spPr>
        <p:txBody>
          <a:bodyPr wrap="square" lIns="38100" tIns="28575" rIns="38100" bIns="28575" anchor="t">
            <a:normAutofit fontScale="80937" lnSpcReduction="10000"/>
          </a:bodyPr>
          <a:lstStyle/>
          <a:p>
            <a:pPr algn="l">
              <a:buNone/>
              <a:defRPr sz="1200" b="0" i="1">
                <a:solidFill>
                  <a:srgbClr val="5E6D78"/>
                </a:solidFill>
                <a:latin typeface="DejaVu Sans"/>
                <a:ea typeface="DejaVu Sans"/>
                <a:cs typeface="DejaVu Sans"/>
              </a:defRPr>
            </a:pPr>
            <a:r>
              <a:rPr sz="1125" b="0" i="0">
                <a:solidFill>
                  <a:srgbClr val="17324A"/>
                </a:solidFill>
                <a:latin typeface="DejaVu Sans"/>
                <a:ea typeface="DejaVu Sans"/>
                <a:cs typeface="DejaVu Sans"/>
              </a:rPr>
              <a:t>Improve digital adoption and new-member growth.</a:t>
            </a:r>
          </a:p>
        </p:txBody>
      </p:sp>
      <p:sp>
        <p:nvSpPr>
          <p:cNvPr id="62" name="Rectangle 61">
            <a:extLst>
              <a:ext uri="{FF2B5EF4-FFF2-40B4-BE49-F238E27FC236}">
                <a16:creationId xmlns:a16="http://schemas.microsoft.com/office/drawing/2014/main" id="{4D7E33AE-BEC9-411B-A939-FCF27A8822EB}"/>
              </a:ext>
            </a:extLst>
          </p:cNvPr>
          <p:cNvSpPr>
            <a:spLocks noGrp="1"/>
          </p:cNvSpPr>
          <p:nvPr/>
        </p:nvSpPr>
        <p:spPr>
          <a:xfrm>
            <a:off x="438150" y="5981700"/>
            <a:ext cx="3295650" cy="9525"/>
          </a:xfrm>
          <a:prstGeom prst="rect">
            <a:avLst/>
          </a:prstGeom>
          <a:solidFill>
            <a:srgbClr val="D6DDE2"/>
          </a:solidFill>
          <a:ln w="0">
            <a:noFill/>
          </a:ln>
        </p:spPr>
        <p:txBody>
          <a:bodyPr/>
          <a:lstStyle/>
          <a:p>
            <a:endParaRPr lang="en-US"/>
          </a:p>
        </p:txBody>
      </p:sp>
      <p:sp>
        <p:nvSpPr>
          <p:cNvPr id="63" name="Rectangle 62">
            <a:extLst>
              <a:ext uri="{FF2B5EF4-FFF2-40B4-BE49-F238E27FC236}">
                <a16:creationId xmlns:a16="http://schemas.microsoft.com/office/drawing/2014/main" id="{73E92E23-F3B5-4257-986A-706A27E660E9}"/>
              </a:ext>
            </a:extLst>
          </p:cNvPr>
          <p:cNvSpPr>
            <a:spLocks noGrp="1"/>
          </p:cNvSpPr>
          <p:nvPr/>
        </p:nvSpPr>
        <p:spPr>
          <a:xfrm>
            <a:off x="438150" y="6048375"/>
            <a:ext cx="3295650" cy="171450"/>
          </a:xfrm>
          <a:prstGeom prst="rect">
            <a:avLst/>
          </a:prstGeom>
          <a:noFill/>
          <a:ln w="0">
            <a:noFill/>
          </a:ln>
        </p:spPr>
        <p:txBody>
          <a:bodyPr wrap="square" lIns="38100" tIns="28575" rIns="38100" bIns="28575" anchor="t">
            <a:normAutofit fontScale="90833" lnSpcReduction="10000"/>
          </a:bodyPr>
          <a:lstStyle/>
          <a:p>
            <a:pPr algn="l">
              <a:buNone/>
              <a:defRPr sz="975" b="0" i="0">
                <a:solidFill>
                  <a:srgbClr val="5E6D78"/>
                </a:solidFill>
                <a:latin typeface="DejaVu Sans"/>
                <a:ea typeface="DejaVu Sans"/>
                <a:cs typeface="DejaVu Sans"/>
              </a:defRPr>
            </a:pPr>
            <a:r>
              <a:rPr sz="900" b="0" i="0">
                <a:solidFill>
                  <a:srgbClr val="17324A"/>
                </a:solidFill>
                <a:latin typeface="DejaVu Sans"/>
                <a:ea typeface="DejaVu Sans"/>
                <a:cs typeface="DejaVu Sans"/>
              </a:rPr>
              <a:t>Signal: setup confusion dominates early feedback.</a:t>
            </a:r>
          </a:p>
        </p:txBody>
      </p:sp>
      <p:sp>
        <p:nvSpPr>
          <p:cNvPr id="64" name="Rectangle: Rounded Corners 63">
            <a:extLst>
              <a:ext uri="{FF2B5EF4-FFF2-40B4-BE49-F238E27FC236}">
                <a16:creationId xmlns:a16="http://schemas.microsoft.com/office/drawing/2014/main" id="{F8716352-EED6-4E16-91DC-E38BA8371397}"/>
              </a:ext>
            </a:extLst>
          </p:cNvPr>
          <p:cNvSpPr>
            <a:spLocks noGrp="1"/>
          </p:cNvSpPr>
          <p:nvPr/>
        </p:nvSpPr>
        <p:spPr>
          <a:xfrm>
            <a:off x="4000500" y="5267325"/>
            <a:ext cx="3657600" cy="1057275"/>
          </a:xfrm>
          <a:prstGeom prst="roundRect">
            <a:avLst>
              <a:gd name="adj" fmla="val 5405"/>
            </a:avLst>
          </a:prstGeom>
          <a:solidFill>
            <a:srgbClr val="FFFFFF"/>
          </a:solidFill>
          <a:ln w="9525">
            <a:solidFill>
              <a:srgbClr val="D6DDE2"/>
            </a:solidFill>
          </a:ln>
        </p:spPr>
        <p:txBody>
          <a:bodyPr/>
          <a:lstStyle/>
          <a:p>
            <a:endParaRPr lang="en-US"/>
          </a:p>
        </p:txBody>
      </p:sp>
      <p:sp>
        <p:nvSpPr>
          <p:cNvPr id="65" name="Rectangle 64">
            <a:extLst>
              <a:ext uri="{FF2B5EF4-FFF2-40B4-BE49-F238E27FC236}">
                <a16:creationId xmlns:a16="http://schemas.microsoft.com/office/drawing/2014/main" id="{B791D968-5582-4A63-A8E9-A1B91D377B12}"/>
              </a:ext>
            </a:extLst>
          </p:cNvPr>
          <p:cNvSpPr>
            <a:spLocks noGrp="1"/>
          </p:cNvSpPr>
          <p:nvPr/>
        </p:nvSpPr>
        <p:spPr>
          <a:xfrm>
            <a:off x="4133850" y="5343525"/>
            <a:ext cx="3352800" cy="180975"/>
          </a:xfrm>
          <a:prstGeom prst="rect">
            <a:avLst/>
          </a:prstGeom>
          <a:noFill/>
          <a:ln w="0">
            <a:noFill/>
          </a:ln>
        </p:spPr>
        <p:txBody>
          <a:bodyPr wrap="square" lIns="38100" tIns="28575" rIns="38100" bIns="28575" anchor="t">
            <a:normAutofit fontScale="90833" lnSpcReduction="10000"/>
          </a:bodyPr>
          <a:lstStyle/>
          <a:p>
            <a:pPr algn="l">
              <a:buNone/>
              <a:defRPr sz="975" b="1" i="0">
                <a:solidFill>
                  <a:srgbClr val="AD8538"/>
                </a:solidFill>
                <a:latin typeface="DejaVu Sans"/>
                <a:ea typeface="DejaVu Sans"/>
                <a:cs typeface="DejaVu Sans"/>
              </a:defRPr>
            </a:pPr>
            <a:r>
              <a:rPr sz="975" b="1" i="0">
                <a:solidFill>
                  <a:srgbClr val="FF4D6D"/>
                </a:solidFill>
                <a:latin typeface="DejaVu Sans"/>
                <a:ea typeface="DejaVu Sans"/>
                <a:cs typeface="DejaVu Sans"/>
              </a:rPr>
              <a:t>ROLE CLARITY</a:t>
            </a:r>
          </a:p>
        </p:txBody>
      </p:sp>
      <p:sp>
        <p:nvSpPr>
          <p:cNvPr id="66" name="Rectangle 65">
            <a:extLst>
              <a:ext uri="{FF2B5EF4-FFF2-40B4-BE49-F238E27FC236}">
                <a16:creationId xmlns:a16="http://schemas.microsoft.com/office/drawing/2014/main" id="{A4E55949-5BA9-45A8-A5A9-ACC47A0DC7CC}"/>
              </a:ext>
            </a:extLst>
          </p:cNvPr>
          <p:cNvSpPr>
            <a:spLocks noGrp="1"/>
          </p:cNvSpPr>
          <p:nvPr/>
        </p:nvSpPr>
        <p:spPr>
          <a:xfrm>
            <a:off x="4133850" y="5553075"/>
            <a:ext cx="3352800" cy="276225"/>
          </a:xfrm>
          <a:prstGeom prst="rect">
            <a:avLst/>
          </a:prstGeom>
          <a:noFill/>
          <a:ln w="0">
            <a:noFill/>
          </a:ln>
        </p:spPr>
        <p:txBody>
          <a:bodyPr wrap="square" lIns="38100" tIns="28575" rIns="38100" bIns="28575" anchor="t">
            <a:normAutofit fontScale="84796" lnSpcReduction="10000"/>
          </a:bodyPr>
          <a:lstStyle/>
          <a:p>
            <a:pPr algn="l">
              <a:buNone/>
              <a:defRPr sz="1200" b="0" i="1">
                <a:solidFill>
                  <a:srgbClr val="5E6D78"/>
                </a:solidFill>
                <a:latin typeface="DejaVu Sans"/>
                <a:ea typeface="DejaVu Sans"/>
                <a:cs typeface="DejaVu Sans"/>
              </a:defRPr>
            </a:pPr>
            <a:r>
              <a:rPr sz="1050" b="0" i="0">
                <a:solidFill>
                  <a:srgbClr val="17324A"/>
                </a:solidFill>
                <a:latin typeface="DejaVu Sans"/>
                <a:ea typeface="DejaVu Sans"/>
                <a:cs typeface="DejaVu Sans"/>
              </a:rPr>
              <a:t>Own outcomes and backlog. Influence UX and scope.</a:t>
            </a:r>
          </a:p>
        </p:txBody>
      </p:sp>
      <p:sp>
        <p:nvSpPr>
          <p:cNvPr id="67" name="Rectangle 66">
            <a:extLst>
              <a:ext uri="{FF2B5EF4-FFF2-40B4-BE49-F238E27FC236}">
                <a16:creationId xmlns:a16="http://schemas.microsoft.com/office/drawing/2014/main" id="{BE3FAEA6-4696-46DF-8DA6-EBA86F37BE95}"/>
              </a:ext>
            </a:extLst>
          </p:cNvPr>
          <p:cNvSpPr>
            <a:spLocks noGrp="1"/>
          </p:cNvSpPr>
          <p:nvPr/>
        </p:nvSpPr>
        <p:spPr>
          <a:xfrm>
            <a:off x="4133850" y="5981700"/>
            <a:ext cx="3352800" cy="9525"/>
          </a:xfrm>
          <a:prstGeom prst="rect">
            <a:avLst/>
          </a:prstGeom>
          <a:solidFill>
            <a:srgbClr val="D6DDE2"/>
          </a:solidFill>
          <a:ln w="0">
            <a:noFill/>
          </a:ln>
        </p:spPr>
        <p:txBody>
          <a:bodyPr/>
          <a:lstStyle/>
          <a:p>
            <a:endParaRPr lang="en-US"/>
          </a:p>
        </p:txBody>
      </p:sp>
      <p:sp>
        <p:nvSpPr>
          <p:cNvPr id="68" name="Rectangle 67">
            <a:extLst>
              <a:ext uri="{FF2B5EF4-FFF2-40B4-BE49-F238E27FC236}">
                <a16:creationId xmlns:a16="http://schemas.microsoft.com/office/drawing/2014/main" id="{1436599A-7B88-40B5-B270-487C0FDBD845}"/>
              </a:ext>
            </a:extLst>
          </p:cNvPr>
          <p:cNvSpPr>
            <a:spLocks noGrp="1"/>
          </p:cNvSpPr>
          <p:nvPr/>
        </p:nvSpPr>
        <p:spPr>
          <a:xfrm>
            <a:off x="4133850" y="6048375"/>
            <a:ext cx="3352800" cy="171450"/>
          </a:xfrm>
          <a:prstGeom prst="rect">
            <a:avLst/>
          </a:prstGeom>
          <a:noFill/>
          <a:ln w="0">
            <a:noFill/>
          </a:ln>
        </p:spPr>
        <p:txBody>
          <a:bodyPr wrap="square" lIns="38100" tIns="28575" rIns="38100" bIns="28575" anchor="t">
            <a:normAutofit fontScale="90833" lnSpcReduction="10000"/>
          </a:bodyPr>
          <a:lstStyle/>
          <a:p>
            <a:pPr algn="l">
              <a:buNone/>
              <a:defRPr sz="975" b="0" i="0">
                <a:solidFill>
                  <a:srgbClr val="5E6D78"/>
                </a:solidFill>
                <a:latin typeface="DejaVu Sans"/>
                <a:ea typeface="DejaVu Sans"/>
                <a:cs typeface="DejaVu Sans"/>
              </a:defRPr>
            </a:pPr>
            <a:r>
              <a:rPr sz="900" b="0" i="0">
                <a:solidFill>
                  <a:srgbClr val="17324A"/>
                </a:solidFill>
                <a:latin typeface="DejaVu Sans"/>
                <a:ea typeface="DejaVu Sans"/>
                <a:cs typeface="DejaVu Sans"/>
              </a:rPr>
              <a:t>Change: focus on activation over feature volume.</a:t>
            </a:r>
          </a:p>
        </p:txBody>
      </p:sp>
      <p:sp>
        <p:nvSpPr>
          <p:cNvPr id="69" name="Rectangle: Rounded Corners 68">
            <a:extLst>
              <a:ext uri="{FF2B5EF4-FFF2-40B4-BE49-F238E27FC236}">
                <a16:creationId xmlns:a16="http://schemas.microsoft.com/office/drawing/2014/main" id="{5E9AD061-082F-4E97-8570-C48701491EE8}"/>
              </a:ext>
            </a:extLst>
          </p:cNvPr>
          <p:cNvSpPr>
            <a:spLocks noGrp="1"/>
          </p:cNvSpPr>
          <p:nvPr/>
        </p:nvSpPr>
        <p:spPr>
          <a:xfrm>
            <a:off x="7848600" y="1790700"/>
            <a:ext cx="4038600" cy="457200"/>
          </a:xfrm>
          <a:prstGeom prst="roundRect">
            <a:avLst>
              <a:gd name="adj" fmla="val 12500"/>
            </a:avLst>
          </a:prstGeom>
          <a:solidFill>
            <a:srgbClr val="162BC7"/>
          </a:solidFill>
          <a:ln w="0">
            <a:noFill/>
          </a:ln>
        </p:spPr>
        <p:txBody>
          <a:bodyPr/>
          <a:lstStyle/>
          <a:p>
            <a:endParaRPr lang="en-US"/>
          </a:p>
        </p:txBody>
      </p:sp>
      <p:sp>
        <p:nvSpPr>
          <p:cNvPr id="70" name="Rectangle: Rounded Corners 69">
            <a:extLst>
              <a:ext uri="{FF2B5EF4-FFF2-40B4-BE49-F238E27FC236}">
                <a16:creationId xmlns:a16="http://schemas.microsoft.com/office/drawing/2014/main" id="{C2078E58-B670-48C4-AD31-2B818EA3E3C9}"/>
              </a:ext>
            </a:extLst>
          </p:cNvPr>
          <p:cNvSpPr>
            <a:spLocks noGrp="1"/>
          </p:cNvSpPr>
          <p:nvPr/>
        </p:nvSpPr>
        <p:spPr>
          <a:xfrm>
            <a:off x="7943850" y="1876425"/>
            <a:ext cx="285750" cy="285750"/>
          </a:xfrm>
          <a:prstGeom prst="roundRect">
            <a:avLst>
              <a:gd name="adj" fmla="val 50000"/>
            </a:avLst>
          </a:prstGeom>
          <a:solidFill>
            <a:srgbClr val="FF4D6D"/>
          </a:solidFill>
          <a:ln w="0">
            <a:noFill/>
          </a:ln>
        </p:spPr>
        <p:txBody>
          <a:bodyPr/>
          <a:lstStyle/>
          <a:p>
            <a:endParaRPr lang="en-US"/>
          </a:p>
        </p:txBody>
      </p:sp>
      <p:sp>
        <p:nvSpPr>
          <p:cNvPr id="71" name="Rectangle 70">
            <a:extLst>
              <a:ext uri="{FF2B5EF4-FFF2-40B4-BE49-F238E27FC236}">
                <a16:creationId xmlns:a16="http://schemas.microsoft.com/office/drawing/2014/main" id="{22190148-4182-4B25-9871-4589487F1CB1}"/>
              </a:ext>
            </a:extLst>
          </p:cNvPr>
          <p:cNvSpPr>
            <a:spLocks noGrp="1"/>
          </p:cNvSpPr>
          <p:nvPr/>
        </p:nvSpPr>
        <p:spPr>
          <a:xfrm>
            <a:off x="7943850" y="1866900"/>
            <a:ext cx="285750" cy="285750"/>
          </a:xfrm>
          <a:prstGeom prst="rect">
            <a:avLst/>
          </a:prstGeom>
          <a:noFill/>
          <a:ln w="0">
            <a:noFill/>
          </a:ln>
        </p:spPr>
        <p:txBody>
          <a:bodyPr wrap="square" lIns="0" tIns="0" rIns="0" bIns="0" anchor="ctr">
            <a:normAutofit/>
          </a:bodyPr>
          <a:lstStyle/>
          <a:p>
            <a:pPr algn="ctr">
              <a:buNone/>
              <a:defRPr sz="1275" b="1" i="0">
                <a:solidFill>
                  <a:srgbClr val="FFFFFF"/>
                </a:solidFill>
                <a:latin typeface="DejaVu Sans"/>
                <a:ea typeface="DejaVu Sans"/>
                <a:cs typeface="DejaVu Sans"/>
              </a:defRPr>
            </a:pPr>
            <a:r>
              <a:rPr sz="1275" b="1" i="0">
                <a:solidFill>
                  <a:srgbClr val="FFFFFF"/>
                </a:solidFill>
                <a:latin typeface="DejaVu Sans"/>
                <a:ea typeface="DejaVu Sans"/>
                <a:cs typeface="DejaVu Sans"/>
              </a:rPr>
              <a:t>2</a:t>
            </a:r>
          </a:p>
        </p:txBody>
      </p:sp>
      <p:sp>
        <p:nvSpPr>
          <p:cNvPr id="72" name="Rectangle 71">
            <a:extLst>
              <a:ext uri="{FF2B5EF4-FFF2-40B4-BE49-F238E27FC236}">
                <a16:creationId xmlns:a16="http://schemas.microsoft.com/office/drawing/2014/main" id="{363460C3-EFE9-459C-85BA-7CBF8EA358B7}"/>
              </a:ext>
            </a:extLst>
          </p:cNvPr>
          <p:cNvSpPr>
            <a:spLocks noGrp="1"/>
          </p:cNvSpPr>
          <p:nvPr/>
        </p:nvSpPr>
        <p:spPr>
          <a:xfrm>
            <a:off x="8324850" y="1838325"/>
            <a:ext cx="3467100" cy="209550"/>
          </a:xfrm>
          <a:prstGeom prst="rect">
            <a:avLst/>
          </a:prstGeom>
          <a:noFill/>
          <a:ln w="0">
            <a:noFill/>
          </a:ln>
        </p:spPr>
        <p:txBody>
          <a:bodyPr wrap="square" lIns="0" tIns="0" rIns="19050" bIns="0" anchor="t">
            <a:normAutofit fontScale="96491" lnSpcReduction="10000"/>
          </a:bodyPr>
          <a:lstStyle/>
          <a:p>
            <a:pPr algn="l">
              <a:buNone/>
              <a:defRPr sz="1425" b="1" i="0">
                <a:solidFill>
                  <a:srgbClr val="FFFFFF"/>
                </a:solidFill>
                <a:latin typeface="DejaVu Sans"/>
                <a:ea typeface="DejaVu Sans"/>
                <a:cs typeface="DejaVu Sans"/>
              </a:defRPr>
            </a:pPr>
            <a:r>
              <a:rPr sz="1425" b="1" i="0">
                <a:solidFill>
                  <a:srgbClr val="FFFFFF"/>
                </a:solidFill>
                <a:latin typeface="DejaVu Sans"/>
                <a:ea typeface="DejaVu Sans"/>
                <a:cs typeface="DejaVu Sans"/>
              </a:rPr>
              <a:t>Frequent feedback loop</a:t>
            </a:r>
          </a:p>
        </p:txBody>
      </p:sp>
      <p:sp>
        <p:nvSpPr>
          <p:cNvPr id="73" name="Rectangle 72">
            <a:extLst>
              <a:ext uri="{FF2B5EF4-FFF2-40B4-BE49-F238E27FC236}">
                <a16:creationId xmlns:a16="http://schemas.microsoft.com/office/drawing/2014/main" id="{3CB95680-3A2E-4CEB-AFB6-6440CB9F95D2}"/>
              </a:ext>
            </a:extLst>
          </p:cNvPr>
          <p:cNvSpPr>
            <a:spLocks noGrp="1"/>
          </p:cNvSpPr>
          <p:nvPr/>
        </p:nvSpPr>
        <p:spPr>
          <a:xfrm>
            <a:off x="8324850" y="2047875"/>
            <a:ext cx="3467100" cy="152400"/>
          </a:xfrm>
          <a:prstGeom prst="rect">
            <a:avLst/>
          </a:prstGeom>
          <a:noFill/>
          <a:ln w="0">
            <a:noFill/>
          </a:ln>
        </p:spPr>
        <p:txBody>
          <a:bodyPr wrap="square" lIns="0" tIns="0" rIns="19050" bIns="0" anchor="t">
            <a:normAutofit/>
          </a:bodyPr>
          <a:lstStyle/>
          <a:p>
            <a:pPr algn="l">
              <a:buNone/>
              <a:defRPr sz="900" b="0" i="0">
                <a:solidFill>
                  <a:srgbClr val="DFE8EF"/>
                </a:solidFill>
                <a:latin typeface="DejaVu Sans"/>
                <a:ea typeface="DejaVu Sans"/>
                <a:cs typeface="DejaVu Sans"/>
              </a:defRPr>
            </a:pPr>
            <a:r>
              <a:rPr sz="900" b="0" i="0">
                <a:solidFill>
                  <a:srgbClr val="DFE8EF"/>
                </a:solidFill>
                <a:latin typeface="DejaVu Sans"/>
                <a:ea typeface="DejaVu Sans"/>
                <a:cs typeface="DejaVu Sans"/>
              </a:rPr>
              <a:t>Use every check-in to learn and adjust</a:t>
            </a:r>
          </a:p>
        </p:txBody>
      </p:sp>
      <p:sp>
        <p:nvSpPr>
          <p:cNvPr id="74" name="Rectangle: Rounded Corners 73">
            <a:extLst>
              <a:ext uri="{FF2B5EF4-FFF2-40B4-BE49-F238E27FC236}">
                <a16:creationId xmlns:a16="http://schemas.microsoft.com/office/drawing/2014/main" id="{445A6FD3-A810-4C50-B1BC-7E9BE6837F65}"/>
              </a:ext>
            </a:extLst>
          </p:cNvPr>
          <p:cNvSpPr>
            <a:spLocks noGrp="1"/>
          </p:cNvSpPr>
          <p:nvPr/>
        </p:nvSpPr>
        <p:spPr>
          <a:xfrm>
            <a:off x="7848600" y="2324100"/>
            <a:ext cx="4038600" cy="561975"/>
          </a:xfrm>
          <a:prstGeom prst="roundRect">
            <a:avLst>
              <a:gd name="adj" fmla="val 8475"/>
            </a:avLst>
          </a:prstGeom>
          <a:solidFill>
            <a:srgbClr val="FFFFFF"/>
          </a:solidFill>
          <a:ln w="9525">
            <a:solidFill>
              <a:srgbClr val="D6DDE2"/>
            </a:solidFill>
          </a:ln>
        </p:spPr>
        <p:txBody>
          <a:bodyPr/>
          <a:lstStyle/>
          <a:p>
            <a:endParaRPr lang="en-US"/>
          </a:p>
        </p:txBody>
      </p:sp>
      <p:sp>
        <p:nvSpPr>
          <p:cNvPr id="75" name="Rectangle: Rounded Corners 74">
            <a:extLst>
              <a:ext uri="{FF2B5EF4-FFF2-40B4-BE49-F238E27FC236}">
                <a16:creationId xmlns:a16="http://schemas.microsoft.com/office/drawing/2014/main" id="{AC038DEF-8785-4493-85F6-08EE4673424A}"/>
              </a:ext>
            </a:extLst>
          </p:cNvPr>
          <p:cNvSpPr>
            <a:spLocks noGrp="1"/>
          </p:cNvSpPr>
          <p:nvPr/>
        </p:nvSpPr>
        <p:spPr>
          <a:xfrm>
            <a:off x="7962900" y="2438400"/>
            <a:ext cx="257175" cy="257175"/>
          </a:xfrm>
          <a:prstGeom prst="roundRect">
            <a:avLst>
              <a:gd name="adj" fmla="val 50000"/>
            </a:avLst>
          </a:prstGeom>
          <a:solidFill>
            <a:srgbClr val="162BC7"/>
          </a:solidFill>
          <a:ln w="0">
            <a:noFill/>
          </a:ln>
        </p:spPr>
        <p:txBody>
          <a:bodyPr/>
          <a:lstStyle/>
          <a:p>
            <a:endParaRPr lang="en-US"/>
          </a:p>
        </p:txBody>
      </p:sp>
      <p:sp>
        <p:nvSpPr>
          <p:cNvPr id="76" name="Rectangle 75">
            <a:extLst>
              <a:ext uri="{FF2B5EF4-FFF2-40B4-BE49-F238E27FC236}">
                <a16:creationId xmlns:a16="http://schemas.microsoft.com/office/drawing/2014/main" id="{13AF4035-9355-4FAF-B875-F41FEB3C9F7E}"/>
              </a:ext>
            </a:extLst>
          </p:cNvPr>
          <p:cNvSpPr>
            <a:spLocks noGrp="1"/>
          </p:cNvSpPr>
          <p:nvPr/>
        </p:nvSpPr>
        <p:spPr>
          <a:xfrm>
            <a:off x="7962900" y="2428875"/>
            <a:ext cx="257175" cy="257175"/>
          </a:xfrm>
          <a:prstGeom prst="rect">
            <a:avLst/>
          </a:prstGeom>
          <a:noFill/>
          <a:ln w="0">
            <a:noFill/>
          </a:ln>
        </p:spPr>
        <p:txBody>
          <a:bodyPr wrap="square" lIns="0" tIns="0" rIns="0" bIns="0" anchor="ctr">
            <a:normAutofit/>
          </a:bodyPr>
          <a:lstStyle/>
          <a:p>
            <a:pPr algn="ctr">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1</a:t>
            </a:r>
          </a:p>
        </p:txBody>
      </p:sp>
      <p:sp>
        <p:nvSpPr>
          <p:cNvPr id="77" name="Rectangle 76">
            <a:extLst>
              <a:ext uri="{FF2B5EF4-FFF2-40B4-BE49-F238E27FC236}">
                <a16:creationId xmlns:a16="http://schemas.microsoft.com/office/drawing/2014/main" id="{3B145F07-2DD3-47F7-BD84-547298B50859}"/>
              </a:ext>
            </a:extLst>
          </p:cNvPr>
          <p:cNvSpPr>
            <a:spLocks noGrp="1"/>
          </p:cNvSpPr>
          <p:nvPr/>
        </p:nvSpPr>
        <p:spPr>
          <a:xfrm>
            <a:off x="8315325" y="2390775"/>
            <a:ext cx="933450" cy="190500"/>
          </a:xfrm>
          <a:prstGeom prst="rect">
            <a:avLst/>
          </a:prstGeom>
          <a:noFill/>
          <a:ln w="0">
            <a:noFill/>
          </a:ln>
        </p:spPr>
        <p:txBody>
          <a:bodyPr wrap="square" lIns="38100" tIns="28575" rIns="38100" bIns="28575" anchor="t">
            <a:normAutofit fontScale="89744" lnSpcReduction="10000"/>
          </a:bodyPr>
          <a:lstStyle/>
          <a:p>
            <a:pPr algn="l">
              <a:buNone/>
              <a:defRPr sz="975" b="1" i="0">
                <a:solidFill>
                  <a:srgbClr val="AD8538"/>
                </a:solidFill>
                <a:latin typeface="DejaVu Sans"/>
                <a:ea typeface="DejaVu Sans"/>
                <a:cs typeface="DejaVu Sans"/>
              </a:defRPr>
            </a:pPr>
            <a:r>
              <a:rPr sz="975" b="1" i="0">
                <a:solidFill>
                  <a:srgbClr val="FF4D6D"/>
                </a:solidFill>
                <a:latin typeface="DejaVu Sans"/>
                <a:ea typeface="DejaVu Sans"/>
                <a:cs typeface="DejaVu Sans"/>
              </a:rPr>
              <a:t>OBSERVE</a:t>
            </a:r>
          </a:p>
        </p:txBody>
      </p:sp>
      <p:sp>
        <p:nvSpPr>
          <p:cNvPr id="78" name="Rectangle 77">
            <a:extLst>
              <a:ext uri="{FF2B5EF4-FFF2-40B4-BE49-F238E27FC236}">
                <a16:creationId xmlns:a16="http://schemas.microsoft.com/office/drawing/2014/main" id="{A8AEDEFA-B30F-4AF3-A1EB-AD7D9803A76F}"/>
              </a:ext>
            </a:extLst>
          </p:cNvPr>
          <p:cNvSpPr>
            <a:spLocks noGrp="1"/>
          </p:cNvSpPr>
          <p:nvPr/>
        </p:nvSpPr>
        <p:spPr>
          <a:xfrm>
            <a:off x="8315325" y="2581275"/>
            <a:ext cx="3448050" cy="257175"/>
          </a:xfrm>
          <a:prstGeom prst="rect">
            <a:avLst/>
          </a:prstGeom>
          <a:noFill/>
          <a:ln w="0">
            <a:noFill/>
          </a:ln>
        </p:spPr>
        <p:txBody>
          <a:bodyPr wrap="square" lIns="38100" tIns="28575" rIns="38100" bIns="28575" anchor="t">
            <a:normAutofit fontScale="87925"/>
          </a:bodyPr>
          <a:lstStyle/>
          <a:p>
            <a:pPr algn="l">
              <a:buNone/>
              <a:defRPr sz="1125" b="0" i="0">
                <a:solidFill>
                  <a:srgbClr val="17324A"/>
                </a:solidFill>
                <a:latin typeface="DejaVu Sans"/>
                <a:ea typeface="DejaVu Sans"/>
                <a:cs typeface="DejaVu Sans"/>
              </a:defRPr>
            </a:pPr>
            <a:r>
              <a:rPr sz="1050" b="0" i="0" dirty="0">
                <a:solidFill>
                  <a:srgbClr val="17324A"/>
                </a:solidFill>
                <a:latin typeface="DejaVu Sans"/>
                <a:ea typeface="DejaVu Sans"/>
                <a:cs typeface="DejaVu Sans"/>
              </a:rPr>
              <a:t>Completion reached 71%. First value fell to 3.6 days.</a:t>
            </a:r>
          </a:p>
        </p:txBody>
      </p:sp>
      <p:sp>
        <p:nvSpPr>
          <p:cNvPr id="79" name="Rectangle: Rounded Corners 78">
            <a:extLst>
              <a:ext uri="{FF2B5EF4-FFF2-40B4-BE49-F238E27FC236}">
                <a16:creationId xmlns:a16="http://schemas.microsoft.com/office/drawing/2014/main" id="{3EE5C310-56FE-4551-BE4C-EDDAD33F347D}"/>
              </a:ext>
            </a:extLst>
          </p:cNvPr>
          <p:cNvSpPr>
            <a:spLocks noGrp="1"/>
          </p:cNvSpPr>
          <p:nvPr/>
        </p:nvSpPr>
        <p:spPr>
          <a:xfrm>
            <a:off x="7848600" y="2962275"/>
            <a:ext cx="4038600" cy="561975"/>
          </a:xfrm>
          <a:prstGeom prst="roundRect">
            <a:avLst>
              <a:gd name="adj" fmla="val 8475"/>
            </a:avLst>
          </a:prstGeom>
          <a:solidFill>
            <a:schemeClr val="tx2">
              <a:lumMod val="10000"/>
              <a:lumOff val="90000"/>
            </a:schemeClr>
          </a:solidFill>
          <a:ln w="9525">
            <a:solidFill>
              <a:srgbClr val="D6DDE2"/>
            </a:solidFill>
          </a:ln>
        </p:spPr>
        <p:txBody>
          <a:bodyPr/>
          <a:lstStyle/>
          <a:p>
            <a:endParaRPr lang="en-US"/>
          </a:p>
        </p:txBody>
      </p:sp>
      <p:sp>
        <p:nvSpPr>
          <p:cNvPr id="80" name="Rectangle: Rounded Corners 79">
            <a:extLst>
              <a:ext uri="{FF2B5EF4-FFF2-40B4-BE49-F238E27FC236}">
                <a16:creationId xmlns:a16="http://schemas.microsoft.com/office/drawing/2014/main" id="{57D70EE9-75D2-4709-B47D-162BFA93C7DD}"/>
              </a:ext>
            </a:extLst>
          </p:cNvPr>
          <p:cNvSpPr>
            <a:spLocks noGrp="1"/>
          </p:cNvSpPr>
          <p:nvPr/>
        </p:nvSpPr>
        <p:spPr>
          <a:xfrm>
            <a:off x="7962900" y="3076575"/>
            <a:ext cx="257175" cy="257175"/>
          </a:xfrm>
          <a:prstGeom prst="roundRect">
            <a:avLst>
              <a:gd name="adj" fmla="val 50000"/>
            </a:avLst>
          </a:prstGeom>
          <a:solidFill>
            <a:srgbClr val="162BC7"/>
          </a:solidFill>
          <a:ln w="0">
            <a:noFill/>
          </a:ln>
        </p:spPr>
        <p:txBody>
          <a:bodyPr/>
          <a:lstStyle/>
          <a:p>
            <a:endParaRPr lang="en-US"/>
          </a:p>
        </p:txBody>
      </p:sp>
      <p:sp>
        <p:nvSpPr>
          <p:cNvPr id="81" name="Rectangle 80">
            <a:extLst>
              <a:ext uri="{FF2B5EF4-FFF2-40B4-BE49-F238E27FC236}">
                <a16:creationId xmlns:a16="http://schemas.microsoft.com/office/drawing/2014/main" id="{03E7E5C5-229C-4C19-A2A8-B1447A44E909}"/>
              </a:ext>
            </a:extLst>
          </p:cNvPr>
          <p:cNvSpPr>
            <a:spLocks noGrp="1"/>
          </p:cNvSpPr>
          <p:nvPr/>
        </p:nvSpPr>
        <p:spPr>
          <a:xfrm>
            <a:off x="7962900" y="3067050"/>
            <a:ext cx="257175" cy="257175"/>
          </a:xfrm>
          <a:prstGeom prst="rect">
            <a:avLst/>
          </a:prstGeom>
          <a:noFill/>
          <a:ln w="0">
            <a:noFill/>
          </a:ln>
        </p:spPr>
        <p:txBody>
          <a:bodyPr wrap="square" lIns="0" tIns="0" rIns="0" bIns="0" anchor="ctr">
            <a:normAutofit/>
          </a:bodyPr>
          <a:lstStyle/>
          <a:p>
            <a:pPr algn="ctr">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2</a:t>
            </a:r>
          </a:p>
        </p:txBody>
      </p:sp>
      <p:sp>
        <p:nvSpPr>
          <p:cNvPr id="82" name="Rectangle 81">
            <a:extLst>
              <a:ext uri="{FF2B5EF4-FFF2-40B4-BE49-F238E27FC236}">
                <a16:creationId xmlns:a16="http://schemas.microsoft.com/office/drawing/2014/main" id="{FAC1CF49-6104-4573-84D7-BA0677F9EC0D}"/>
              </a:ext>
            </a:extLst>
          </p:cNvPr>
          <p:cNvSpPr>
            <a:spLocks noGrp="1"/>
          </p:cNvSpPr>
          <p:nvPr/>
        </p:nvSpPr>
        <p:spPr>
          <a:xfrm>
            <a:off x="8315325" y="3028950"/>
            <a:ext cx="933450" cy="190500"/>
          </a:xfrm>
          <a:prstGeom prst="rect">
            <a:avLst/>
          </a:prstGeom>
          <a:noFill/>
          <a:ln w="0">
            <a:noFill/>
          </a:ln>
        </p:spPr>
        <p:txBody>
          <a:bodyPr wrap="square" lIns="38100" tIns="28575" rIns="38100" bIns="28575" anchor="t">
            <a:normAutofit fontScale="89744" lnSpcReduction="10000"/>
          </a:bodyPr>
          <a:lstStyle/>
          <a:p>
            <a:pPr algn="l">
              <a:buNone/>
              <a:defRPr sz="975" b="1" i="0">
                <a:solidFill>
                  <a:srgbClr val="AD8538"/>
                </a:solidFill>
                <a:latin typeface="DejaVu Sans"/>
                <a:ea typeface="DejaVu Sans"/>
                <a:cs typeface="DejaVu Sans"/>
              </a:defRPr>
            </a:pPr>
            <a:r>
              <a:rPr sz="975" b="1" i="0">
                <a:solidFill>
                  <a:srgbClr val="FF4D6D"/>
                </a:solidFill>
                <a:latin typeface="DejaVu Sans"/>
                <a:ea typeface="DejaVu Sans"/>
                <a:cs typeface="DejaVu Sans"/>
              </a:rPr>
              <a:t>REFLECT</a:t>
            </a:r>
          </a:p>
        </p:txBody>
      </p:sp>
      <p:sp>
        <p:nvSpPr>
          <p:cNvPr id="83" name="Rectangle 82">
            <a:extLst>
              <a:ext uri="{FF2B5EF4-FFF2-40B4-BE49-F238E27FC236}">
                <a16:creationId xmlns:a16="http://schemas.microsoft.com/office/drawing/2014/main" id="{C8E6E97D-8074-496E-9386-E6D33311705F}"/>
              </a:ext>
            </a:extLst>
          </p:cNvPr>
          <p:cNvSpPr>
            <a:spLocks noGrp="1"/>
          </p:cNvSpPr>
          <p:nvPr/>
        </p:nvSpPr>
        <p:spPr>
          <a:xfrm>
            <a:off x="8315325" y="3219450"/>
            <a:ext cx="3448050" cy="257175"/>
          </a:xfrm>
          <a:prstGeom prst="rect">
            <a:avLst/>
          </a:prstGeom>
          <a:noFill/>
          <a:ln w="0">
            <a:noFill/>
          </a:ln>
        </p:spPr>
        <p:txBody>
          <a:bodyPr wrap="square" lIns="38100" tIns="28575" rIns="38100" bIns="28575" anchor="t">
            <a:normAutofit fontScale="87925"/>
          </a:bodyPr>
          <a:lstStyle/>
          <a:p>
            <a:pPr algn="l">
              <a:buNone/>
              <a:defRPr sz="1125" b="0" i="0">
                <a:solidFill>
                  <a:srgbClr val="17324A"/>
                </a:solidFill>
                <a:latin typeface="DejaVu Sans"/>
                <a:ea typeface="DejaVu Sans"/>
                <a:cs typeface="DejaVu Sans"/>
              </a:defRPr>
            </a:pPr>
            <a:r>
              <a:rPr sz="1050" b="0" i="0">
                <a:solidFill>
                  <a:srgbClr val="17324A"/>
                </a:solidFill>
                <a:latin typeface="DejaVu Sans"/>
                <a:ea typeface="DejaVu Sans"/>
                <a:cs typeface="DejaVu Sans"/>
              </a:rPr>
              <a:t>Small slices helped. Missing analytics slows learning.</a:t>
            </a:r>
          </a:p>
        </p:txBody>
      </p:sp>
      <p:sp>
        <p:nvSpPr>
          <p:cNvPr id="84" name="Rectangle: Rounded Corners 83">
            <a:extLst>
              <a:ext uri="{FF2B5EF4-FFF2-40B4-BE49-F238E27FC236}">
                <a16:creationId xmlns:a16="http://schemas.microsoft.com/office/drawing/2014/main" id="{38517AAC-D196-464B-9417-66F0BD63ADAD}"/>
              </a:ext>
            </a:extLst>
          </p:cNvPr>
          <p:cNvSpPr>
            <a:spLocks noGrp="1"/>
          </p:cNvSpPr>
          <p:nvPr/>
        </p:nvSpPr>
        <p:spPr>
          <a:xfrm>
            <a:off x="7848600" y="3600450"/>
            <a:ext cx="4038600" cy="561975"/>
          </a:xfrm>
          <a:prstGeom prst="roundRect">
            <a:avLst>
              <a:gd name="adj" fmla="val 8475"/>
            </a:avLst>
          </a:prstGeom>
          <a:solidFill>
            <a:srgbClr val="FFFFFF"/>
          </a:solidFill>
          <a:ln w="9525">
            <a:solidFill>
              <a:srgbClr val="D6DDE2"/>
            </a:solidFill>
          </a:ln>
        </p:spPr>
        <p:txBody>
          <a:bodyPr/>
          <a:lstStyle/>
          <a:p>
            <a:endParaRPr lang="en-US"/>
          </a:p>
        </p:txBody>
      </p:sp>
      <p:sp>
        <p:nvSpPr>
          <p:cNvPr id="85" name="Rectangle: Rounded Corners 84">
            <a:extLst>
              <a:ext uri="{FF2B5EF4-FFF2-40B4-BE49-F238E27FC236}">
                <a16:creationId xmlns:a16="http://schemas.microsoft.com/office/drawing/2014/main" id="{9B28A12E-C9D5-401D-A774-344DFC3F9495}"/>
              </a:ext>
            </a:extLst>
          </p:cNvPr>
          <p:cNvSpPr>
            <a:spLocks noGrp="1"/>
          </p:cNvSpPr>
          <p:nvPr/>
        </p:nvSpPr>
        <p:spPr>
          <a:xfrm>
            <a:off x="7962900" y="3714750"/>
            <a:ext cx="257175" cy="257175"/>
          </a:xfrm>
          <a:prstGeom prst="roundRect">
            <a:avLst>
              <a:gd name="adj" fmla="val 50000"/>
            </a:avLst>
          </a:prstGeom>
          <a:solidFill>
            <a:srgbClr val="162BC7"/>
          </a:solidFill>
          <a:ln w="0">
            <a:noFill/>
          </a:ln>
        </p:spPr>
        <p:txBody>
          <a:bodyPr/>
          <a:lstStyle/>
          <a:p>
            <a:endParaRPr lang="en-US"/>
          </a:p>
        </p:txBody>
      </p:sp>
      <p:sp>
        <p:nvSpPr>
          <p:cNvPr id="86" name="Rectangle 85">
            <a:extLst>
              <a:ext uri="{FF2B5EF4-FFF2-40B4-BE49-F238E27FC236}">
                <a16:creationId xmlns:a16="http://schemas.microsoft.com/office/drawing/2014/main" id="{0B3EE209-C2F9-4028-851E-32B1AA9F7587}"/>
              </a:ext>
            </a:extLst>
          </p:cNvPr>
          <p:cNvSpPr>
            <a:spLocks noGrp="1"/>
          </p:cNvSpPr>
          <p:nvPr/>
        </p:nvSpPr>
        <p:spPr>
          <a:xfrm>
            <a:off x="7962900" y="3705225"/>
            <a:ext cx="257175" cy="257175"/>
          </a:xfrm>
          <a:prstGeom prst="rect">
            <a:avLst/>
          </a:prstGeom>
          <a:noFill/>
          <a:ln w="0">
            <a:noFill/>
          </a:ln>
        </p:spPr>
        <p:txBody>
          <a:bodyPr wrap="square" lIns="0" tIns="0" rIns="0" bIns="0" anchor="ctr">
            <a:normAutofit/>
          </a:bodyPr>
          <a:lstStyle/>
          <a:p>
            <a:pPr algn="ctr">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3</a:t>
            </a:r>
          </a:p>
        </p:txBody>
      </p:sp>
      <p:sp>
        <p:nvSpPr>
          <p:cNvPr id="87" name="Rectangle 86">
            <a:extLst>
              <a:ext uri="{FF2B5EF4-FFF2-40B4-BE49-F238E27FC236}">
                <a16:creationId xmlns:a16="http://schemas.microsoft.com/office/drawing/2014/main" id="{DD7395B5-2F59-4687-8DC1-BA31102ADC7D}"/>
              </a:ext>
            </a:extLst>
          </p:cNvPr>
          <p:cNvSpPr>
            <a:spLocks noGrp="1"/>
          </p:cNvSpPr>
          <p:nvPr/>
        </p:nvSpPr>
        <p:spPr>
          <a:xfrm>
            <a:off x="8315325" y="3667125"/>
            <a:ext cx="933450" cy="190500"/>
          </a:xfrm>
          <a:prstGeom prst="rect">
            <a:avLst/>
          </a:prstGeom>
          <a:noFill/>
          <a:ln w="0">
            <a:noFill/>
          </a:ln>
        </p:spPr>
        <p:txBody>
          <a:bodyPr wrap="square" lIns="38100" tIns="28575" rIns="38100" bIns="28575" anchor="t">
            <a:normAutofit fontScale="89744" lnSpcReduction="10000"/>
          </a:bodyPr>
          <a:lstStyle/>
          <a:p>
            <a:pPr algn="l">
              <a:buNone/>
              <a:defRPr sz="975" b="1" i="0">
                <a:solidFill>
                  <a:srgbClr val="AD8538"/>
                </a:solidFill>
                <a:latin typeface="DejaVu Sans"/>
                <a:ea typeface="DejaVu Sans"/>
                <a:cs typeface="DejaVu Sans"/>
              </a:defRPr>
            </a:pPr>
            <a:r>
              <a:rPr sz="975" b="1" i="0">
                <a:solidFill>
                  <a:srgbClr val="FF4D6D"/>
                </a:solidFill>
                <a:latin typeface="DejaVu Sans"/>
                <a:ea typeface="DejaVu Sans"/>
                <a:cs typeface="DejaVu Sans"/>
              </a:rPr>
              <a:t>ALIGN</a:t>
            </a:r>
          </a:p>
        </p:txBody>
      </p:sp>
      <p:sp>
        <p:nvSpPr>
          <p:cNvPr id="88" name="Rectangle 87">
            <a:extLst>
              <a:ext uri="{FF2B5EF4-FFF2-40B4-BE49-F238E27FC236}">
                <a16:creationId xmlns:a16="http://schemas.microsoft.com/office/drawing/2014/main" id="{ADBD7C83-35AE-4526-AEE8-E2D4D663DCE8}"/>
              </a:ext>
            </a:extLst>
          </p:cNvPr>
          <p:cNvSpPr>
            <a:spLocks noGrp="1"/>
          </p:cNvSpPr>
          <p:nvPr/>
        </p:nvSpPr>
        <p:spPr>
          <a:xfrm>
            <a:off x="8315325" y="3857625"/>
            <a:ext cx="3448050" cy="257175"/>
          </a:xfrm>
          <a:prstGeom prst="rect">
            <a:avLst/>
          </a:prstGeom>
          <a:noFill/>
          <a:ln w="0">
            <a:noFill/>
          </a:ln>
        </p:spPr>
        <p:txBody>
          <a:bodyPr wrap="square" lIns="38100" tIns="28575" rIns="38100" bIns="28575" anchor="t">
            <a:normAutofit/>
          </a:bodyPr>
          <a:lstStyle/>
          <a:p>
            <a:pPr algn="l">
              <a:buNone/>
              <a:defRPr sz="1125" b="0" i="0">
                <a:solidFill>
                  <a:srgbClr val="17324A"/>
                </a:solidFill>
                <a:latin typeface="DejaVu Sans"/>
                <a:ea typeface="DejaVu Sans"/>
                <a:cs typeface="DejaVu Sans"/>
              </a:defRPr>
            </a:pPr>
            <a:r>
              <a:rPr sz="1050" b="0" i="0">
                <a:solidFill>
                  <a:srgbClr val="17324A"/>
                </a:solidFill>
                <a:latin typeface="DejaVu Sans"/>
                <a:ea typeface="DejaVu Sans"/>
                <a:cs typeface="DejaVu Sans"/>
              </a:rPr>
              <a:t>Keep activation first. Defer profile customization.</a:t>
            </a:r>
          </a:p>
        </p:txBody>
      </p:sp>
      <p:sp>
        <p:nvSpPr>
          <p:cNvPr id="89" name="Rectangle: Rounded Corners 88">
            <a:extLst>
              <a:ext uri="{FF2B5EF4-FFF2-40B4-BE49-F238E27FC236}">
                <a16:creationId xmlns:a16="http://schemas.microsoft.com/office/drawing/2014/main" id="{42865A4C-E403-4EAC-BF84-29DB27FC25F7}"/>
              </a:ext>
            </a:extLst>
          </p:cNvPr>
          <p:cNvSpPr>
            <a:spLocks noGrp="1"/>
          </p:cNvSpPr>
          <p:nvPr/>
        </p:nvSpPr>
        <p:spPr>
          <a:xfrm>
            <a:off x="7848600" y="4238625"/>
            <a:ext cx="4038600" cy="561975"/>
          </a:xfrm>
          <a:prstGeom prst="roundRect">
            <a:avLst>
              <a:gd name="adj" fmla="val 8475"/>
            </a:avLst>
          </a:prstGeom>
          <a:solidFill>
            <a:schemeClr val="tx2">
              <a:lumMod val="10000"/>
              <a:lumOff val="90000"/>
            </a:schemeClr>
          </a:solidFill>
          <a:ln w="9525">
            <a:solidFill>
              <a:srgbClr val="D6DDE2"/>
            </a:solidFill>
          </a:ln>
        </p:spPr>
        <p:txBody>
          <a:bodyPr/>
          <a:lstStyle/>
          <a:p>
            <a:endParaRPr lang="en-US"/>
          </a:p>
        </p:txBody>
      </p:sp>
      <p:sp>
        <p:nvSpPr>
          <p:cNvPr id="90" name="Rectangle: Rounded Corners 89">
            <a:extLst>
              <a:ext uri="{FF2B5EF4-FFF2-40B4-BE49-F238E27FC236}">
                <a16:creationId xmlns:a16="http://schemas.microsoft.com/office/drawing/2014/main" id="{9A136657-DDC5-4404-A7D8-8F2B7AE2B007}"/>
              </a:ext>
            </a:extLst>
          </p:cNvPr>
          <p:cNvSpPr>
            <a:spLocks noGrp="1"/>
          </p:cNvSpPr>
          <p:nvPr/>
        </p:nvSpPr>
        <p:spPr>
          <a:xfrm>
            <a:off x="7962900" y="4352925"/>
            <a:ext cx="257175" cy="257175"/>
          </a:xfrm>
          <a:prstGeom prst="roundRect">
            <a:avLst>
              <a:gd name="adj" fmla="val 50000"/>
            </a:avLst>
          </a:prstGeom>
          <a:solidFill>
            <a:srgbClr val="162BC7"/>
          </a:solidFill>
          <a:ln w="0">
            <a:noFill/>
          </a:ln>
        </p:spPr>
        <p:txBody>
          <a:bodyPr/>
          <a:lstStyle/>
          <a:p>
            <a:endParaRPr lang="en-US"/>
          </a:p>
        </p:txBody>
      </p:sp>
      <p:sp>
        <p:nvSpPr>
          <p:cNvPr id="91" name="Rectangle 90">
            <a:extLst>
              <a:ext uri="{FF2B5EF4-FFF2-40B4-BE49-F238E27FC236}">
                <a16:creationId xmlns:a16="http://schemas.microsoft.com/office/drawing/2014/main" id="{57CBD28B-4F71-45B0-866C-C85E6EC2167C}"/>
              </a:ext>
            </a:extLst>
          </p:cNvPr>
          <p:cNvSpPr>
            <a:spLocks noGrp="1"/>
          </p:cNvSpPr>
          <p:nvPr/>
        </p:nvSpPr>
        <p:spPr>
          <a:xfrm>
            <a:off x="7962900" y="4343400"/>
            <a:ext cx="257175" cy="257175"/>
          </a:xfrm>
          <a:prstGeom prst="rect">
            <a:avLst/>
          </a:prstGeom>
          <a:noFill/>
          <a:ln w="0">
            <a:noFill/>
          </a:ln>
        </p:spPr>
        <p:txBody>
          <a:bodyPr wrap="square" lIns="0" tIns="0" rIns="0" bIns="0" anchor="ctr">
            <a:normAutofit/>
          </a:bodyPr>
          <a:lstStyle/>
          <a:p>
            <a:pPr algn="ctr">
              <a:buNone/>
              <a:defRPr sz="1050" b="1" i="0">
                <a:solidFill>
                  <a:srgbClr val="FFFFFF"/>
                </a:solidFill>
                <a:latin typeface="DejaVu Sans"/>
                <a:ea typeface="DejaVu Sans"/>
                <a:cs typeface="DejaVu Sans"/>
              </a:defRPr>
            </a:pPr>
            <a:r>
              <a:rPr sz="1050" b="1" i="0">
                <a:solidFill>
                  <a:srgbClr val="FFFFFF"/>
                </a:solidFill>
                <a:latin typeface="DejaVu Sans"/>
                <a:ea typeface="DejaVu Sans"/>
                <a:cs typeface="DejaVu Sans"/>
              </a:rPr>
              <a:t>4</a:t>
            </a:r>
          </a:p>
        </p:txBody>
      </p:sp>
      <p:sp>
        <p:nvSpPr>
          <p:cNvPr id="92" name="Rectangle 91">
            <a:extLst>
              <a:ext uri="{FF2B5EF4-FFF2-40B4-BE49-F238E27FC236}">
                <a16:creationId xmlns:a16="http://schemas.microsoft.com/office/drawing/2014/main" id="{12F10B0B-B65D-454F-8FC6-1C4466E8E673}"/>
              </a:ext>
            </a:extLst>
          </p:cNvPr>
          <p:cNvSpPr>
            <a:spLocks noGrp="1"/>
          </p:cNvSpPr>
          <p:nvPr/>
        </p:nvSpPr>
        <p:spPr>
          <a:xfrm>
            <a:off x="8315325" y="4305300"/>
            <a:ext cx="933450" cy="190500"/>
          </a:xfrm>
          <a:prstGeom prst="rect">
            <a:avLst/>
          </a:prstGeom>
          <a:noFill/>
          <a:ln w="0">
            <a:noFill/>
          </a:ln>
        </p:spPr>
        <p:txBody>
          <a:bodyPr wrap="square" lIns="38100" tIns="28575" rIns="38100" bIns="28575" anchor="t">
            <a:normAutofit fontScale="89744" lnSpcReduction="10000"/>
          </a:bodyPr>
          <a:lstStyle/>
          <a:p>
            <a:pPr algn="l">
              <a:buNone/>
              <a:defRPr sz="975" b="1" i="0">
                <a:solidFill>
                  <a:srgbClr val="AD8538"/>
                </a:solidFill>
                <a:latin typeface="DejaVu Sans"/>
                <a:ea typeface="DejaVu Sans"/>
                <a:cs typeface="DejaVu Sans"/>
              </a:defRPr>
            </a:pPr>
            <a:r>
              <a:rPr sz="975" b="1" i="0">
                <a:solidFill>
                  <a:srgbClr val="FF4D6D"/>
                </a:solidFill>
                <a:latin typeface="DejaVu Sans"/>
                <a:ea typeface="DejaVu Sans"/>
                <a:cs typeface="DejaVu Sans"/>
              </a:rPr>
              <a:t>SUPPORT</a:t>
            </a:r>
          </a:p>
        </p:txBody>
      </p:sp>
      <p:sp>
        <p:nvSpPr>
          <p:cNvPr id="93" name="Rectangle 92">
            <a:extLst>
              <a:ext uri="{FF2B5EF4-FFF2-40B4-BE49-F238E27FC236}">
                <a16:creationId xmlns:a16="http://schemas.microsoft.com/office/drawing/2014/main" id="{C0EA44EF-BB3C-4F0B-8614-9E0D2F847A5A}"/>
              </a:ext>
            </a:extLst>
          </p:cNvPr>
          <p:cNvSpPr>
            <a:spLocks noGrp="1"/>
          </p:cNvSpPr>
          <p:nvPr/>
        </p:nvSpPr>
        <p:spPr>
          <a:xfrm>
            <a:off x="8315325" y="4495800"/>
            <a:ext cx="3448050" cy="257175"/>
          </a:xfrm>
          <a:prstGeom prst="rect">
            <a:avLst/>
          </a:prstGeom>
          <a:noFill/>
          <a:ln w="0">
            <a:noFill/>
          </a:ln>
        </p:spPr>
        <p:txBody>
          <a:bodyPr wrap="square" lIns="38100" tIns="28575" rIns="38100" bIns="28575" anchor="t">
            <a:normAutofit fontScale="98325"/>
          </a:bodyPr>
          <a:lstStyle/>
          <a:p>
            <a:pPr algn="l">
              <a:buNone/>
              <a:defRPr sz="1125" b="0" i="0">
                <a:solidFill>
                  <a:srgbClr val="17324A"/>
                </a:solidFill>
                <a:latin typeface="DejaVu Sans"/>
                <a:ea typeface="DejaVu Sans"/>
                <a:cs typeface="DejaVu Sans"/>
              </a:defRPr>
            </a:pPr>
            <a:r>
              <a:rPr sz="1050" b="0" i="0">
                <a:solidFill>
                  <a:srgbClr val="17324A"/>
                </a:solidFill>
                <a:latin typeface="DejaVu Sans"/>
                <a:ea typeface="DejaVu Sans"/>
                <a:cs typeface="DejaVu Sans"/>
              </a:rPr>
              <a:t>Add analyst capacity and faster compliance review.</a:t>
            </a:r>
          </a:p>
        </p:txBody>
      </p:sp>
      <p:sp>
        <p:nvSpPr>
          <p:cNvPr id="94" name="Rectangle: Rounded Corners 93">
            <a:extLst>
              <a:ext uri="{FF2B5EF4-FFF2-40B4-BE49-F238E27FC236}">
                <a16:creationId xmlns:a16="http://schemas.microsoft.com/office/drawing/2014/main" id="{E89D990B-CFDD-44CF-8575-5C957F0D9720}"/>
              </a:ext>
            </a:extLst>
          </p:cNvPr>
          <p:cNvSpPr>
            <a:spLocks noGrp="1"/>
          </p:cNvSpPr>
          <p:nvPr/>
        </p:nvSpPr>
        <p:spPr>
          <a:xfrm>
            <a:off x="7848600" y="4876800"/>
            <a:ext cx="4038600" cy="561975"/>
          </a:xfrm>
          <a:prstGeom prst="roundRect">
            <a:avLst>
              <a:gd name="adj" fmla="val 8475"/>
            </a:avLst>
          </a:prstGeom>
          <a:solidFill>
            <a:srgbClr val="FFFFFF"/>
          </a:solidFill>
          <a:ln w="9525">
            <a:solidFill>
              <a:srgbClr val="D6DDE2"/>
            </a:solidFill>
          </a:ln>
        </p:spPr>
        <p:txBody>
          <a:bodyPr/>
          <a:lstStyle/>
          <a:p>
            <a:endParaRPr lang="en-US"/>
          </a:p>
        </p:txBody>
      </p:sp>
      <p:sp>
        <p:nvSpPr>
          <p:cNvPr id="95" name="Rectangle: Rounded Corners 94">
            <a:extLst>
              <a:ext uri="{FF2B5EF4-FFF2-40B4-BE49-F238E27FC236}">
                <a16:creationId xmlns:a16="http://schemas.microsoft.com/office/drawing/2014/main" id="{920B601F-1DEA-4986-A869-9104906501FE}"/>
              </a:ext>
            </a:extLst>
          </p:cNvPr>
          <p:cNvSpPr>
            <a:spLocks noGrp="1"/>
          </p:cNvSpPr>
          <p:nvPr/>
        </p:nvSpPr>
        <p:spPr>
          <a:xfrm>
            <a:off x="7962900" y="4991100"/>
            <a:ext cx="257175" cy="257175"/>
          </a:xfrm>
          <a:prstGeom prst="roundRect">
            <a:avLst>
              <a:gd name="adj" fmla="val 50000"/>
            </a:avLst>
          </a:prstGeom>
          <a:solidFill>
            <a:srgbClr val="162BC7"/>
          </a:solidFill>
          <a:ln w="0">
            <a:noFill/>
          </a:ln>
        </p:spPr>
        <p:txBody>
          <a:bodyPr/>
          <a:lstStyle/>
          <a:p>
            <a:endParaRPr lang="en-US"/>
          </a:p>
        </p:txBody>
      </p:sp>
      <p:sp>
        <p:nvSpPr>
          <p:cNvPr id="96" name="Rectangle 95">
            <a:extLst>
              <a:ext uri="{FF2B5EF4-FFF2-40B4-BE49-F238E27FC236}">
                <a16:creationId xmlns:a16="http://schemas.microsoft.com/office/drawing/2014/main" id="{9CCA49AB-2090-4AAA-B4A8-58A435C737F2}"/>
              </a:ext>
            </a:extLst>
          </p:cNvPr>
          <p:cNvSpPr>
            <a:spLocks noGrp="1"/>
          </p:cNvSpPr>
          <p:nvPr/>
        </p:nvSpPr>
        <p:spPr>
          <a:xfrm>
            <a:off x="7962900" y="4981575"/>
            <a:ext cx="257175" cy="257175"/>
          </a:xfrm>
          <a:prstGeom prst="rect">
            <a:avLst/>
          </a:prstGeom>
          <a:noFill/>
          <a:ln w="0">
            <a:noFill/>
          </a:ln>
        </p:spPr>
        <p:txBody>
          <a:bodyPr wrap="square" lIns="0" tIns="0" rIns="0" bIns="0" anchor="ctr">
            <a:normAutofit/>
          </a:bodyPr>
          <a:lstStyle/>
          <a:p>
            <a:pPr algn="ctr">
              <a:buNone/>
              <a:defRPr sz="1050" b="1" i="0">
                <a:solidFill>
                  <a:srgbClr val="FFFFFF"/>
                </a:solidFill>
                <a:latin typeface="DejaVu Sans"/>
                <a:ea typeface="DejaVu Sans"/>
                <a:cs typeface="DejaVu Sans"/>
              </a:defRPr>
            </a:pPr>
            <a:r>
              <a:rPr sz="1050" b="1" i="0" dirty="0">
                <a:solidFill>
                  <a:srgbClr val="FFFFFF"/>
                </a:solidFill>
                <a:latin typeface="DejaVu Sans"/>
                <a:ea typeface="DejaVu Sans"/>
                <a:cs typeface="DejaVu Sans"/>
              </a:rPr>
              <a:t>5</a:t>
            </a:r>
          </a:p>
        </p:txBody>
      </p:sp>
      <p:sp>
        <p:nvSpPr>
          <p:cNvPr id="97" name="Rectangle 96">
            <a:extLst>
              <a:ext uri="{FF2B5EF4-FFF2-40B4-BE49-F238E27FC236}">
                <a16:creationId xmlns:a16="http://schemas.microsoft.com/office/drawing/2014/main" id="{B1A9D942-EA82-4BD2-B2F9-CBE7807041CD}"/>
              </a:ext>
            </a:extLst>
          </p:cNvPr>
          <p:cNvSpPr>
            <a:spLocks noGrp="1"/>
          </p:cNvSpPr>
          <p:nvPr/>
        </p:nvSpPr>
        <p:spPr>
          <a:xfrm>
            <a:off x="8315325" y="4943475"/>
            <a:ext cx="933450" cy="190500"/>
          </a:xfrm>
          <a:prstGeom prst="rect">
            <a:avLst/>
          </a:prstGeom>
          <a:noFill/>
          <a:ln w="0">
            <a:noFill/>
          </a:ln>
        </p:spPr>
        <p:txBody>
          <a:bodyPr wrap="square" lIns="38100" tIns="28575" rIns="38100" bIns="28575" anchor="t">
            <a:normAutofit fontScale="89744" lnSpcReduction="10000"/>
          </a:bodyPr>
          <a:lstStyle/>
          <a:p>
            <a:pPr algn="l">
              <a:buNone/>
              <a:defRPr sz="975" b="1" i="0">
                <a:solidFill>
                  <a:srgbClr val="AD8538"/>
                </a:solidFill>
                <a:latin typeface="DejaVu Sans"/>
                <a:ea typeface="DejaVu Sans"/>
                <a:cs typeface="DejaVu Sans"/>
              </a:defRPr>
            </a:pPr>
            <a:r>
              <a:rPr sz="975" b="1" i="0">
                <a:solidFill>
                  <a:srgbClr val="FF4D6D"/>
                </a:solidFill>
                <a:latin typeface="DejaVu Sans"/>
                <a:ea typeface="DejaVu Sans"/>
                <a:cs typeface="DejaVu Sans"/>
              </a:rPr>
              <a:t>COMMIT</a:t>
            </a:r>
          </a:p>
        </p:txBody>
      </p:sp>
      <p:sp>
        <p:nvSpPr>
          <p:cNvPr id="98" name="Rectangle 97">
            <a:extLst>
              <a:ext uri="{FF2B5EF4-FFF2-40B4-BE49-F238E27FC236}">
                <a16:creationId xmlns:a16="http://schemas.microsoft.com/office/drawing/2014/main" id="{A164CA08-2AEC-421A-B773-7518B068CC99}"/>
              </a:ext>
            </a:extLst>
          </p:cNvPr>
          <p:cNvSpPr>
            <a:spLocks noGrp="1"/>
          </p:cNvSpPr>
          <p:nvPr/>
        </p:nvSpPr>
        <p:spPr>
          <a:xfrm>
            <a:off x="8315325" y="5133975"/>
            <a:ext cx="3448050" cy="257175"/>
          </a:xfrm>
          <a:prstGeom prst="rect">
            <a:avLst/>
          </a:prstGeom>
          <a:noFill/>
          <a:ln w="0">
            <a:noFill/>
          </a:ln>
        </p:spPr>
        <p:txBody>
          <a:bodyPr wrap="square" lIns="38100" tIns="28575" rIns="38100" bIns="28575" anchor="t">
            <a:normAutofit fontScale="88061"/>
          </a:bodyPr>
          <a:lstStyle/>
          <a:p>
            <a:pPr algn="l">
              <a:buNone/>
              <a:defRPr sz="1125" b="0" i="0">
                <a:solidFill>
                  <a:srgbClr val="17324A"/>
                </a:solidFill>
                <a:latin typeface="DejaVu Sans"/>
                <a:ea typeface="DejaVu Sans"/>
                <a:cs typeface="DejaVu Sans"/>
              </a:defRPr>
            </a:pPr>
            <a:r>
              <a:rPr sz="1050" b="0" i="0">
                <a:solidFill>
                  <a:srgbClr val="17324A"/>
                </a:solidFill>
                <a:latin typeface="DejaVu Sans"/>
                <a:ea typeface="DejaVu Sans"/>
                <a:cs typeface="DejaVu Sans"/>
              </a:rPr>
              <a:t>PO tests guided setup. Manager secures analyst support.</a:t>
            </a:r>
          </a:p>
        </p:txBody>
      </p:sp>
      <p:sp>
        <p:nvSpPr>
          <p:cNvPr id="99" name="Rectangle: Rounded Corners 98">
            <a:extLst>
              <a:ext uri="{FF2B5EF4-FFF2-40B4-BE49-F238E27FC236}">
                <a16:creationId xmlns:a16="http://schemas.microsoft.com/office/drawing/2014/main" id="{F8A4C60E-952B-4D0C-BF54-9D7A48D8A2EE}"/>
              </a:ext>
            </a:extLst>
          </p:cNvPr>
          <p:cNvSpPr>
            <a:spLocks noGrp="1"/>
          </p:cNvSpPr>
          <p:nvPr/>
        </p:nvSpPr>
        <p:spPr>
          <a:xfrm>
            <a:off x="7848600" y="5562600"/>
            <a:ext cx="4038600" cy="762000"/>
          </a:xfrm>
          <a:prstGeom prst="roundRect">
            <a:avLst>
              <a:gd name="adj" fmla="val 7500"/>
            </a:avLst>
          </a:prstGeom>
          <a:solidFill>
            <a:srgbClr val="162BC7"/>
          </a:solidFill>
          <a:ln w="0">
            <a:noFill/>
          </a:ln>
        </p:spPr>
        <p:txBody>
          <a:bodyPr/>
          <a:lstStyle/>
          <a:p>
            <a:endParaRPr lang="en-US"/>
          </a:p>
        </p:txBody>
      </p:sp>
      <p:sp>
        <p:nvSpPr>
          <p:cNvPr id="100" name="Rectangle 99">
            <a:extLst>
              <a:ext uri="{FF2B5EF4-FFF2-40B4-BE49-F238E27FC236}">
                <a16:creationId xmlns:a16="http://schemas.microsoft.com/office/drawing/2014/main" id="{FF8D81FE-5A4C-4C74-990B-8A4BA7A93268}"/>
              </a:ext>
            </a:extLst>
          </p:cNvPr>
          <p:cNvSpPr>
            <a:spLocks noGrp="1"/>
          </p:cNvSpPr>
          <p:nvPr/>
        </p:nvSpPr>
        <p:spPr>
          <a:xfrm>
            <a:off x="8001000" y="5657850"/>
            <a:ext cx="1676400" cy="171450"/>
          </a:xfrm>
          <a:prstGeom prst="rect">
            <a:avLst/>
          </a:prstGeom>
          <a:noFill/>
          <a:ln w="0">
            <a:noFill/>
          </a:ln>
        </p:spPr>
        <p:txBody>
          <a:bodyPr wrap="square" lIns="38100" tIns="28575" rIns="38100" bIns="28575" anchor="t">
            <a:normAutofit fontScale="90833" lnSpcReduction="10000"/>
          </a:bodyPr>
          <a:lstStyle/>
          <a:p>
            <a:pPr algn="l">
              <a:buNone/>
              <a:defRPr sz="900" b="1" i="0">
                <a:solidFill>
                  <a:srgbClr val="AD8538"/>
                </a:solidFill>
                <a:latin typeface="DejaVu Sans"/>
                <a:ea typeface="DejaVu Sans"/>
                <a:cs typeface="DejaVu Sans"/>
              </a:defRPr>
            </a:pPr>
            <a:r>
              <a:rPr sz="900" b="1" i="0">
                <a:solidFill>
                  <a:srgbClr val="FF4D6D"/>
                </a:solidFill>
                <a:latin typeface="DejaVu Sans"/>
                <a:ea typeface="DejaVu Sans"/>
                <a:cs typeface="DejaVu Sans"/>
              </a:rPr>
              <a:t>NEXT CHECK-IN</a:t>
            </a:r>
          </a:p>
        </p:txBody>
      </p:sp>
      <p:sp>
        <p:nvSpPr>
          <p:cNvPr id="101" name="Rectangle 100">
            <a:extLst>
              <a:ext uri="{FF2B5EF4-FFF2-40B4-BE49-F238E27FC236}">
                <a16:creationId xmlns:a16="http://schemas.microsoft.com/office/drawing/2014/main" id="{D2C23C3F-89C6-4BCE-8668-95D58CFCAD2A}"/>
              </a:ext>
            </a:extLst>
          </p:cNvPr>
          <p:cNvSpPr>
            <a:spLocks noGrp="1"/>
          </p:cNvSpPr>
          <p:nvPr/>
        </p:nvSpPr>
        <p:spPr>
          <a:xfrm>
            <a:off x="9791700" y="5657850"/>
            <a:ext cx="1866900" cy="171450"/>
          </a:xfrm>
          <a:prstGeom prst="rect">
            <a:avLst/>
          </a:prstGeom>
          <a:noFill/>
          <a:ln w="0">
            <a:noFill/>
          </a:ln>
        </p:spPr>
        <p:txBody>
          <a:bodyPr wrap="square" lIns="38100" tIns="28575" rIns="38100" bIns="28575" anchor="t">
            <a:normAutofit fontScale="90833" lnSpcReduction="10000"/>
          </a:bodyPr>
          <a:lstStyle/>
          <a:p>
            <a:pPr algn="l">
              <a:buNone/>
              <a:defRPr sz="900" b="1" i="0">
                <a:solidFill>
                  <a:srgbClr val="AD8538"/>
                </a:solidFill>
                <a:latin typeface="DejaVu Sans"/>
                <a:ea typeface="DejaVu Sans"/>
                <a:cs typeface="DejaVu Sans"/>
              </a:defRPr>
            </a:pPr>
            <a:r>
              <a:rPr sz="900" b="1" i="0">
                <a:solidFill>
                  <a:srgbClr val="FF4D6D"/>
                </a:solidFill>
                <a:latin typeface="DejaVu Sans"/>
                <a:ea typeface="DejaVu Sans"/>
                <a:cs typeface="DejaVu Sans"/>
              </a:rPr>
              <a:t>SHARED CONFIDENCE</a:t>
            </a:r>
          </a:p>
        </p:txBody>
      </p:sp>
      <p:sp>
        <p:nvSpPr>
          <p:cNvPr id="102" name="Rectangle 101">
            <a:extLst>
              <a:ext uri="{FF2B5EF4-FFF2-40B4-BE49-F238E27FC236}">
                <a16:creationId xmlns:a16="http://schemas.microsoft.com/office/drawing/2014/main" id="{D62674D6-58AC-4BCC-88EF-10F7A8E7CF48}"/>
              </a:ext>
            </a:extLst>
          </p:cNvPr>
          <p:cNvSpPr>
            <a:spLocks noGrp="1"/>
          </p:cNvSpPr>
          <p:nvPr/>
        </p:nvSpPr>
        <p:spPr>
          <a:xfrm>
            <a:off x="8001000" y="5876925"/>
            <a:ext cx="1676400" cy="276225"/>
          </a:xfrm>
          <a:prstGeom prst="rect">
            <a:avLst/>
          </a:prstGeom>
          <a:noFill/>
          <a:ln w="0">
            <a:noFill/>
          </a:ln>
        </p:spPr>
        <p:txBody>
          <a:bodyPr wrap="square" lIns="38100" tIns="28575" rIns="38100" bIns="28575" anchor="t">
            <a:normAutofit/>
          </a:bodyPr>
          <a:lstStyle/>
          <a:p>
            <a:pPr algn="l">
              <a:buNone/>
              <a:defRPr sz="1275" b="0" i="1">
                <a:solidFill>
                  <a:srgbClr val="FFFFFF"/>
                </a:solidFill>
                <a:latin typeface="DejaVu Sans"/>
                <a:ea typeface="DejaVu Sans"/>
                <a:cs typeface="DejaVu Sans"/>
              </a:defRPr>
            </a:pPr>
            <a:r>
              <a:rPr sz="1200" b="0" i="0">
                <a:solidFill>
                  <a:srgbClr val="FFFFFF"/>
                </a:solidFill>
                <a:latin typeface="DejaVu Sans"/>
                <a:ea typeface="DejaVu Sans"/>
                <a:cs typeface="DejaVu Sans"/>
              </a:rPr>
              <a:t>Nov 20, 2026</a:t>
            </a:r>
          </a:p>
        </p:txBody>
      </p:sp>
      <p:sp>
        <p:nvSpPr>
          <p:cNvPr id="103" name="Rectangle 102">
            <a:extLst>
              <a:ext uri="{FF2B5EF4-FFF2-40B4-BE49-F238E27FC236}">
                <a16:creationId xmlns:a16="http://schemas.microsoft.com/office/drawing/2014/main" id="{56FCED21-2139-4F95-BC21-58D453642FDD}"/>
              </a:ext>
            </a:extLst>
          </p:cNvPr>
          <p:cNvSpPr>
            <a:spLocks noGrp="1"/>
          </p:cNvSpPr>
          <p:nvPr/>
        </p:nvSpPr>
        <p:spPr>
          <a:xfrm>
            <a:off x="9791700" y="5876925"/>
            <a:ext cx="1866900" cy="276225"/>
          </a:xfrm>
          <a:prstGeom prst="rect">
            <a:avLst/>
          </a:prstGeom>
          <a:noFill/>
          <a:ln w="0">
            <a:noFill/>
          </a:ln>
        </p:spPr>
        <p:txBody>
          <a:bodyPr wrap="square" lIns="38100" tIns="28575" rIns="38100" bIns="28575" anchor="t">
            <a:normAutofit/>
          </a:bodyPr>
          <a:lstStyle/>
          <a:p>
            <a:pPr algn="l">
              <a:buNone/>
              <a:defRPr sz="1275" b="0" i="1">
                <a:solidFill>
                  <a:srgbClr val="FFFFFF"/>
                </a:solidFill>
                <a:latin typeface="DejaVu Sans"/>
                <a:ea typeface="DejaVu Sans"/>
                <a:cs typeface="DejaVu Sans"/>
              </a:defRPr>
            </a:pPr>
            <a:r>
              <a:rPr sz="1200" b="0" i="0">
                <a:solidFill>
                  <a:srgbClr val="FFFFFF"/>
                </a:solidFill>
                <a:latin typeface="DejaVu Sans"/>
                <a:ea typeface="DejaVu Sans"/>
                <a:cs typeface="DejaVu Sans"/>
              </a:rPr>
              <a:t>Medium</a:t>
            </a:r>
          </a:p>
        </p:txBody>
      </p:sp>
      <p:sp>
        <p:nvSpPr>
          <p:cNvPr id="104" name="Rectangle 103">
            <a:extLst>
              <a:ext uri="{FF2B5EF4-FFF2-40B4-BE49-F238E27FC236}">
                <a16:creationId xmlns:a16="http://schemas.microsoft.com/office/drawing/2014/main" id="{341289EC-8A1C-40EA-9230-94779E79E896}"/>
              </a:ext>
            </a:extLst>
          </p:cNvPr>
          <p:cNvSpPr>
            <a:spLocks noGrp="1"/>
          </p:cNvSpPr>
          <p:nvPr/>
        </p:nvSpPr>
        <p:spPr>
          <a:xfrm>
            <a:off x="342900" y="6515100"/>
            <a:ext cx="11506200" cy="190500"/>
          </a:xfrm>
          <a:prstGeom prst="rect">
            <a:avLst/>
          </a:prstGeom>
          <a:noFill/>
          <a:ln w="0">
            <a:noFill/>
          </a:ln>
        </p:spPr>
        <p:txBody>
          <a:bodyPr wrap="square" lIns="0" tIns="0" rIns="0" bIns="0" anchor="ctr">
            <a:normAutofit/>
          </a:bodyPr>
          <a:lstStyle/>
          <a:p>
            <a:pPr>
              <a:buNone/>
              <a:defRPr sz="900" b="0" i="0">
                <a:solidFill>
                  <a:srgbClr val="5E6D78"/>
                </a:solidFill>
                <a:latin typeface="DejaVu Sans"/>
                <a:ea typeface="DejaVu Sans"/>
                <a:cs typeface="DejaVu Sans"/>
              </a:defRPr>
            </a:pPr>
            <a:r>
              <a:rPr sz="900" b="0" i="0" dirty="0">
                <a:solidFill>
                  <a:srgbClr val="5E6D78"/>
                </a:solidFill>
                <a:latin typeface="DejaVu Sans"/>
                <a:ea typeface="DejaVu Sans"/>
                <a:cs typeface="DejaVu Sans"/>
              </a:rPr>
              <a:t>Use this canvas as a shared working agreement. Update it together and keep formal performance records in the organization’s approved system.</a:t>
            </a:r>
          </a:p>
        </p:txBody>
      </p:sp>
      <p:pic>
        <p:nvPicPr>
          <p:cNvPr id="107" name="Picture 106">
            <a:extLst>
              <a:ext uri="{FF2B5EF4-FFF2-40B4-BE49-F238E27FC236}">
                <a16:creationId xmlns:a16="http://schemas.microsoft.com/office/drawing/2014/main" id="{4F7D4564-FE9A-0ABD-3236-B5548618B4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0906" y="6377718"/>
            <a:ext cx="1210096" cy="480282"/>
          </a:xfrm>
          <a:prstGeom prst="rect">
            <a:avLst/>
          </a:prstGeom>
        </p:spPr>
      </p:pic>
    </p:spTree>
    <p:extLst>
      <p:ext uri="{BB962C8B-B14F-4D97-AF65-F5344CB8AC3E}">
        <p14:creationId xmlns:p14="http://schemas.microsoft.com/office/powerpoint/2010/main" val="215205466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TotalTime>
  <Words>635</Words>
  <Application>Microsoft Office PowerPoint</Application>
  <DocSecurity>0</DocSecurity>
  <PresentationFormat>Widescreen</PresentationFormat>
  <Paragraphs>140</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Calibri</vt:lpstr>
      <vt:lpstr>DejaVu Sans</vt:lpstr>
      <vt:lpstr>ChatGPT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Parker Stephenson</cp:lastModifiedBy>
  <cp:revision>2</cp:revision>
  <dcterms:created xsi:type="dcterms:W3CDTF">2026-09-18T02:22:44Z</dcterms:created>
  <dcterms:modified xsi:type="dcterms:W3CDTF">2026-09-18T19:29:41Z</dcterms:modified>
</cp:coreProperties>
</file>